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5"/>
  </p:notesMasterIdLst>
  <p:sldIdLst>
    <p:sldId id="256" r:id="rId2"/>
    <p:sldId id="258" r:id="rId3"/>
    <p:sldId id="259" r:id="rId4"/>
    <p:sldId id="260" r:id="rId5"/>
    <p:sldId id="294" r:id="rId6"/>
    <p:sldId id="261" r:id="rId7"/>
    <p:sldId id="262" r:id="rId8"/>
    <p:sldId id="295" r:id="rId9"/>
    <p:sldId id="263" r:id="rId10"/>
    <p:sldId id="264" r:id="rId11"/>
    <p:sldId id="296" r:id="rId12"/>
    <p:sldId id="265" r:id="rId13"/>
    <p:sldId id="266" r:id="rId14"/>
    <p:sldId id="297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310" r:id="rId24"/>
    <p:sldId id="275" r:id="rId25"/>
    <p:sldId id="311" r:id="rId26"/>
    <p:sldId id="312" r:id="rId27"/>
    <p:sldId id="276" r:id="rId28"/>
    <p:sldId id="277" r:id="rId29"/>
    <p:sldId id="299" r:id="rId30"/>
    <p:sldId id="313" r:id="rId31"/>
    <p:sldId id="314" r:id="rId32"/>
    <p:sldId id="300" r:id="rId33"/>
    <p:sldId id="278" r:id="rId34"/>
    <p:sldId id="306" r:id="rId35"/>
    <p:sldId id="279" r:id="rId36"/>
    <p:sldId id="315" r:id="rId37"/>
    <p:sldId id="280" r:id="rId38"/>
    <p:sldId id="281" r:id="rId39"/>
    <p:sldId id="302" r:id="rId40"/>
    <p:sldId id="282" r:id="rId41"/>
    <p:sldId id="301" r:id="rId42"/>
    <p:sldId id="303" r:id="rId43"/>
    <p:sldId id="304" r:id="rId44"/>
    <p:sldId id="305" r:id="rId45"/>
    <p:sldId id="284" r:id="rId46"/>
    <p:sldId id="285" r:id="rId47"/>
    <p:sldId id="286" r:id="rId48"/>
    <p:sldId id="287" r:id="rId49"/>
    <p:sldId id="288" r:id="rId50"/>
    <p:sldId id="289" r:id="rId51"/>
    <p:sldId id="307" r:id="rId52"/>
    <p:sldId id="308" r:id="rId53"/>
    <p:sldId id="309" r:id="rId54"/>
    <p:sldId id="290" r:id="rId55"/>
    <p:sldId id="291" r:id="rId56"/>
    <p:sldId id="292" r:id="rId57"/>
    <p:sldId id="293" r:id="rId58"/>
    <p:sldId id="316" r:id="rId59"/>
    <p:sldId id="317" r:id="rId60"/>
    <p:sldId id="321" r:id="rId61"/>
    <p:sldId id="318" r:id="rId62"/>
    <p:sldId id="319" r:id="rId63"/>
    <p:sldId id="320" r:id="rId6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6" autoAdjust="0"/>
    <p:restoredTop sz="86411" autoAdjust="0"/>
  </p:normalViewPr>
  <p:slideViewPr>
    <p:cSldViewPr snapToGrid="0">
      <p:cViewPr varScale="1">
        <p:scale>
          <a:sx n="78" d="100"/>
          <a:sy n="78" d="100"/>
        </p:scale>
        <p:origin x="120" y="90"/>
      </p:cViewPr>
      <p:guideLst/>
    </p:cSldViewPr>
  </p:slideViewPr>
  <p:outlineViewPr>
    <p:cViewPr>
      <p:scale>
        <a:sx n="33" d="100"/>
        <a:sy n="33" d="100"/>
      </p:scale>
      <p:origin x="0" y="-261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204F-979B-4B64-BCF7-2392E82AC43F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192B4-568C-46FB-B3BC-69058109CA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22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697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26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784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486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28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52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752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71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083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818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9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8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957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584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879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303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46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632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4728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211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88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38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9723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114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755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053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45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864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49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29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342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1761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84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452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9439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596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3851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1433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703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5025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7999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5832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3321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4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8026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9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8987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0791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2775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9700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9954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9624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53178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4600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43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2739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8505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3058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59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77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0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8192B4-568C-46FB-B3BC-69058109CA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3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2BA254-47A3-4E91-AA62-C8852E3A0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671015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การเลือกตั้งนายกองค์การบริหารส่วนตำบล </a:t>
            </a:r>
            <a:br>
              <a:rPr lang="th-TH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และสมาชิกสภาองค์การบริหารส่วนตำบล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FD30ED05-BBD6-40AD-BBA3-4D24BBEB1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886199"/>
            <a:ext cx="8689976" cy="2759149"/>
          </a:xfrm>
        </p:spPr>
        <p:txBody>
          <a:bodyPr>
            <a:normAutofit fontScale="32500" lnSpcReduction="20000"/>
          </a:bodyPr>
          <a:lstStyle/>
          <a:p>
            <a:pPr algn="just"/>
            <a:endParaRPr lang="th-TH" dirty="0"/>
          </a:p>
          <a:p>
            <a:pPr algn="just"/>
            <a:endParaRPr lang="th-TH" dirty="0"/>
          </a:p>
          <a:p>
            <a:pPr algn="just"/>
            <a:endParaRPr lang="th-TH" dirty="0"/>
          </a:p>
          <a:p>
            <a:pPr algn="just"/>
            <a:endParaRPr lang="th-TH" dirty="0"/>
          </a:p>
          <a:p>
            <a:r>
              <a:rPr lang="th-TH" sz="98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 เรือเอก ไตรสรณ์ </a:t>
            </a:r>
            <a:r>
              <a:rPr lang="th-TH" sz="9800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ผาสุข</a:t>
            </a:r>
            <a:r>
              <a:rPr lang="th-TH" sz="98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r>
              <a:rPr lang="th-TH" sz="98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รองผู้อำนวยการการเลือกตั้งประจำจังหวัดชัยภูมิ    </a:t>
            </a:r>
          </a:p>
          <a:p>
            <a:r>
              <a:rPr lang="th-TH" sz="98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รักษาการในตำแหน่งผู้อำนวยการการเลือกตั้งประจำจังหวัดชัยภูมิ</a:t>
            </a:r>
            <a:endParaRPr lang="en-US" sz="9800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98746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CEEEDBD-E0B1-40CB-86D3-312A903CD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8955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F157C6B-6DC5-4E38-99B7-68059BB2E95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618518"/>
            <a:ext cx="10363826" cy="6239482"/>
          </a:xfrm>
        </p:spPr>
        <p:txBody>
          <a:bodyPr>
            <a:no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(๑๗) เคยพ้นจากตำแหน่งเพราะศาลฎีกาหรือศาลฎีกาแผนกคดีอาญาของผู้ดำรงตำแหน่งทางการเมืองมีคำพิพากษาว่าเป็นผู้มีพฤติการณ์ร่ำรวยผิดปกติ หรือกระทำความผิดฐานทุจริตต่อหน้าที่หรือจงใจปฏิบัติหน้าที่หรือใช้อำนาจขัดต่อบทบัญญัติของรัฐธรรมนูญหรือกฎหมาย หรือฝ่าฝืนหรือไม่ปฏิบัติตามมาตรฐานทางจริยธรรมอย่างร้ายแรง</a:t>
            </a:r>
          </a:p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(๑๘) ต้องคำพิพากษาถึงที่สุดว่ากระทำความผิดตามพระราชบัญญัตินี้ </a:t>
            </a:r>
          </a:p>
          <a:p>
            <a:pPr marL="0" indent="0">
              <a:buNone/>
            </a:pP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ไม่ว่าจะได้รับโทษหรือไม่โดยได้พ้นโทษหรือต้องคำพิพากษามายังไม่ถึง ๕ ปี นับถึงวันเลือกตั้ง แล้วแต่กรณี</a:t>
            </a:r>
          </a:p>
        </p:txBody>
      </p:sp>
    </p:spTree>
    <p:extLst>
      <p:ext uri="{BB962C8B-B14F-4D97-AF65-F5344CB8AC3E}">
        <p14:creationId xmlns:p14="http://schemas.microsoft.com/office/powerpoint/2010/main" val="749889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78A122D-1A18-4636-9744-13D046AFC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489" y="161318"/>
            <a:ext cx="10364451" cy="6179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D8A4959-1F4C-4B33-82FB-697F69AFDB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478464"/>
            <a:ext cx="10363826" cy="6218217"/>
          </a:xfrm>
        </p:spPr>
        <p:txBody>
          <a:bodyPr/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(๑๙) เคยถูกถอดถอนออกจากตำแหน่งสมาชิกสภาผู้แทนราษฎร สมาชิกวุฒิสภา สมาชิกสภาท้องถิ่น หรือผู้บริหารท้องถิ่น ตามบทบัญญัติของรัฐธรรมนูญแห่งราชอาณาจักรไทย หรือกฎหมายว่าด้วยการลงคะแนนเสียงเพื่อถอดถอนสมาชิกสภาท้องถิ่นหรือผู้บริหารท้องถิ่น แล้วแต่กรณี มายังไม่ถึง ๕ ปี นับถึงวันเลือกตั้ง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(๒๐) อยู่ระหว่างถูกจำกัดสิทธิสมัครรับเลือกตั้งเป็นสมาชิกสภาท้องถิ่นหรือผู้บริหารท้องถิ่นตามมาตรา ๔๒ หรือตามกฎหมายประกอบรัฐธรรมนูญว่าด้วยการเลือกตั้งสมาชิกสภาผู้แทนราษฎร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809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93956DA-F383-4666-A583-AFCC550FD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03746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0358136-C3FD-44AA-AF42-84AC21AE141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18517"/>
            <a:ext cx="10363826" cy="5761017"/>
          </a:xfrm>
        </p:spPr>
        <p:txBody>
          <a:bodyPr>
            <a:normAutofit/>
          </a:bodyPr>
          <a:lstStyle/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(๒๑) เคยถูกเพิกถอนสิทธิเลือกตั้งและยังไม่พ้น ๕ ปี นับแต่วันที่พ้นจากการถูกเพิกถอนสิทธิเลือกตั้งจนถึงวันเลือกตั้ง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(๒๒) เป็นผู้สมัครรับเลือกตั้งเป็นสมาชิกสภาผู้แทนราษฎร หรือผู้สมัครรับเลือกตั้งเป็นวสมาชิกสภาท้องถิ่นหรือผู้บริหารท้องถิ่นขององค์กรปกครองส่วนท้องถิ่นเดียวกันหรือองค์กรปกครองส่วนท้องถิ่นอื่น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90872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1A6F8B-A6DE-4275-BC32-07286C669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3D03E4F-EA0F-475F-A02B-275F92E22A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18517"/>
            <a:ext cx="10363826" cy="6058729"/>
          </a:xfrm>
        </p:spPr>
        <p:txBody>
          <a:bodyPr>
            <a:normAutofit/>
          </a:bodyPr>
          <a:lstStyle/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(๒๓) เคยพ้นจากตำแหน่งใดๆ ในองค์กรปกครองส่วนท้องถิ่นเพราะมีส่วนได้เสียไม่ว่าโดยทางตรงหรือทางอ้อมในสัญญาหรือกิจการที่กระทำหรือจะกระทำกับหรือให้แก่องค์กรปกครองส่วนท้องถิ่นนั้น หรือมีส่วนได้เสียไม่ว่าโดยทางตรงหรือทางอ้อมในสัญญาหรือกิจการที่กระทำกับหรือจะกระทำกับหรือให้แก่องค์กรปกครองส่วนท้องถิ่นอื่น โดยมีพฤติการแสดงให้เห็นว่าเป็นการต่างตอบแทนหรือเอื้อประโยชน์ส่วนตนระหว่างกัน และยังไม่พ้น ๕ ปี นับแต่วันที่พ้นจากตำแหน่งจนถึงวันเลือกตั้ง</a:t>
            </a:r>
          </a:p>
        </p:txBody>
      </p:sp>
    </p:spTree>
    <p:extLst>
      <p:ext uri="{BB962C8B-B14F-4D97-AF65-F5344CB8AC3E}">
        <p14:creationId xmlns:p14="http://schemas.microsoft.com/office/powerpoint/2010/main" val="624557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61B4C0D-8471-4BB4-B5A7-ED152E5E4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17E81EB-1F23-4FA1-A5BB-5B4688BCF7C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091185"/>
            <a:ext cx="10363826" cy="5437206"/>
          </a:xfrm>
        </p:spPr>
        <p:txBody>
          <a:bodyPr/>
          <a:lstStyle/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(๒๔) เคยถูกสั่งให้พ้นจากตำแหน่งใดๆ ในองค์กรปกครองส่วนท้องถิ่น</a:t>
            </a:r>
          </a:p>
          <a:p>
            <a:pPr marL="0" indent="0">
              <a:buNone/>
            </a:pP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เพราะจงใจไม่ปฏิบัติตามกฎหมาย กฎ ระเบียบของทางราชการ หรือมติคณะรัฐมาตรี อันเป็นเหตุให้เสียหายแก่ทางราชการอย่างร้ายแรง และยังไม่พ้น ๕ ปี นับแต่วันที่พ้นจากตำแหน่งจนถึงวันเลือกตั้ง</a:t>
            </a:r>
            <a:endParaRPr lang="en-US" sz="4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36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83FC714-9954-4FE4-ABC6-7262577BF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9E9591D-48F5-4D8E-A3A9-5B618F4910A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18517"/>
            <a:ext cx="10363826" cy="5920505"/>
          </a:xfrm>
        </p:spPr>
        <p:txBody>
          <a:bodyPr>
            <a:noAutofit/>
          </a:bodyPr>
          <a:lstStyle/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(๒๕) เคยถูกสั่งให้พ้นจากตำแหน่งใดๆ ในองค์กรปกครองส่วนท้องถิ่น</a:t>
            </a:r>
          </a:p>
          <a:p>
            <a:pPr marL="0" indent="0">
              <a:buNone/>
            </a:pP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เพราะทอดทิ้งหรือละเลยไม่ปฏิบัติการตามหน้าที่และอำนาจ หรือปฏิบัติการไม่ชอบด้วยหน้าที่และอำนาจ หรือประพฤติตนฝ่าฝืนต่อความสงบเรียบร้อยหรือสวัสดิภาพของประชาชน หรือมีความประพฤติในทางที่จะนำมาซึ่งความเสื่อมเสียแก่ศักดิ์ตำแหน่ง หรือแก่องค์กรปกครองส่วนท้องถิ่น หรือแก่ราชการ และยังไม่พ้น ๕ ปี นับแต่วันที่พ้นจากตำแหน่งจนถึงวันเลือกตั้ง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(๒๖) ลักษณะอื่นตามที่กฎหมายว่าด้วยการจัดตั้งองค์กรปกครองส่วนท้องถิ่นกำหนด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66544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A4AD0C7-E49B-4808-9215-DBF798B36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h-TH" sz="4000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๓.การสมัครรับเลือกตั้ง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2CD9342-AE4B-4476-9CB5-41A3E0FBCB7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ให้ผู้สมัครยื่นใบสมัครต่อผู้อำนวยการการเลือกตั้งประจำองค์การบริหารส่วนตำบล พร้อมทั้งหลักฐานการสมัคร และค่าธรรมเนียมการสมัคร ดังนี้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38772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CD4410-D22A-4317-8B1B-0AE96C68B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10553"/>
          </a:xfrm>
        </p:spPr>
        <p:txBody>
          <a:bodyPr>
            <a:normAutofit fontScale="90000"/>
          </a:bodyPr>
          <a:lstStyle/>
          <a:p>
            <a:pPr algn="l"/>
            <a:r>
              <a:rPr lang="th-TH" dirty="0"/>
              <a:t>	</a:t>
            </a:r>
            <a: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๓.๑ หลักฐานและเอกสารประกอบการยื่นใบสมัครรับเลือกตั้ง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9B1C566-8B7E-49B4-BF56-FE36D06FC2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2986"/>
            <a:ext cx="10363826" cy="4997302"/>
          </a:xfrm>
        </p:spPr>
        <p:txBody>
          <a:bodyPr>
            <a:no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ใบสมัครรับเลือกตั้งตามแบบ 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ส.ถ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./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ผ.ถ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๔/๑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รูปถ่ายหน้าตรงไม่สวมหมวก หรือ รูปภาพที่พิมพ์ชัดเจนชัดเจนเหมือนรูปถ่ายของตนเองขนาดกว้างประมาณ ๘.๕ เซนติเมตร ยาวประมาณ ๑๓.๕ เซนติเมตร ตามจำนวนที่ผู้อำนวยการการเลือกตั้งองค์การบริหารส่วนตำบลกำหนด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(๓) สำเนาบัตรประจำตัวประชาชน</a:t>
            </a:r>
          </a:p>
        </p:txBody>
      </p:sp>
    </p:spTree>
    <p:extLst>
      <p:ext uri="{BB962C8B-B14F-4D97-AF65-F5344CB8AC3E}">
        <p14:creationId xmlns:p14="http://schemas.microsoft.com/office/powerpoint/2010/main" val="250724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8F30899-FD6E-4D0A-B25F-60DE62539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DFABCBD-68CD-4FDA-BC78-6440AC5247E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84522"/>
            <a:ext cx="10363826" cy="4706678"/>
          </a:xfrm>
        </p:spPr>
        <p:txBody>
          <a:bodyPr>
            <a:no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(๔) สำเนาทะเบียนบ้านฉบับเจ้าบ้าน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(๕) ใบรับรองแพทย์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(๖) หลักฐานการศึกษา (กรณีสมัครผู้บริหาร)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(๗) หลักฐานการเสียภาษีเงินได้บุคคลธรรมดาเป็นเวลาติดต่อกัน ๓ ปี นับถึงปีที่สมัครรับเลือกตั้ง เว้นแต่เป็นผู้ไม่ได้เสียภาษีเงินได้ ให้ทำหนังสือยืนยันการไม่ได้เสียภาษีพร้อมทั้งเหตุแห่งการไม่ได้เสียภาษี ตามแบบ </a:t>
            </a:r>
          </a:p>
          <a:p>
            <a:pPr marL="0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ส.ถ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./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ผ.ถ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๔/๒ (๒๕๖๒-๒๕๖๓) 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86693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9A18C2E-5559-45B6-BD08-FBDA9E04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๓.๒ ค่าธรรมเนียมการสมัครรับเลือกตั้ง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05BC0BA-DF39-4F28-954A-3F99D12A1E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สมาชิกสภาองค์การบริหารส่วนตำบล		๑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๐๐๐	บาท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นายกองค์การบริหารส่วนตำบล			๒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๕๐๐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 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อนึ่ง การสมัครรับเลือกตั้งโดยรู้ว่าตนเองขาดคุณสมบัติหรือมีลักษณะต้องห้ามมีโทษตามมาตรา ๑๒๐ ต้องระวางโทษจำคุกตั้งแต่ ๑ ปี ถึง ๑๐ ปี และปรับตั้งแต่ ๒๐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๐๐๐ ถึง ๒๐๐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๐๐๐ บาท และให้ศาลสั่งเพิกถอนสิทธิเลือกตั้งของผู้นั้นมีกำหนด ๒๐ ปี</a:t>
            </a:r>
          </a:p>
          <a:p>
            <a:endParaRPr lang="en-US" sz="3200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0121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376DDC2-1FA3-4AFA-AC9F-DAF56BE63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554721"/>
            <a:ext cx="10364451" cy="104497"/>
          </a:xfrm>
        </p:spPr>
        <p:txBody>
          <a:bodyPr>
            <a:normAutofit fontScale="90000"/>
          </a:bodyPr>
          <a:lstStyle/>
          <a:p>
            <a:pPr algn="just"/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6B24150-CE8C-4F6E-BD60-1425BB0E5E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963594"/>
            <a:ext cx="10363826" cy="55328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ุณสมบัติและลักษณะต้องห้ามของผู้สมัครรับเลือกตั้งสมาชิกสภาองการบริหารส่วนตำบลและนายกองค์การบริหารส่วนตำบล</a:t>
            </a:r>
          </a:p>
          <a:p>
            <a:pPr marL="457200" lvl="1" indent="0">
              <a:buNone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๑. คุณสมบัติของผู้มีสิทธิสมัครรับเลือกตั้ง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(๑) มีสัญชาติไทยโดยการเกิด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(๒) ผู้มีสิทธิสมัครรับเลือกตั้งเป็นสมาชิกสภาท้องถิ่นมีอายุไม่ต่ำกว่า ๒๕ ปี นับถึงวันเลือกตั้ง ผู้สมัครรับเลือกตั้งเป็นผู้บริหารท้องถิ่น มีอายุไม่ต่ำกว่า ๓๕ ปี นับถึงวันเลือกตั้ง</a:t>
            </a:r>
          </a:p>
        </p:txBody>
      </p:sp>
    </p:spTree>
    <p:extLst>
      <p:ext uri="{BB962C8B-B14F-4D97-AF65-F5344CB8AC3E}">
        <p14:creationId xmlns:p14="http://schemas.microsoft.com/office/powerpoint/2010/main" val="623196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4A360F0-A868-4C3A-A247-583D2B76D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วิธีการหาเสียงและลักษณะต้องห้ามในการหาเสียงเลือกตั้งสมาชิกสภาท้องถิ่นหรือผู้บริหารท้องถิ่น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D471CF6-2F56-4060-9F66-4573FFE7A5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77656"/>
            <a:ext cx="10363826" cy="4880344"/>
          </a:xfrm>
        </p:spPr>
        <p:txBody>
          <a:bodyPr>
            <a:normAutofit fontScale="25000" lnSpcReduction="20000"/>
          </a:bodyPr>
          <a:lstStyle/>
          <a:p>
            <a:r>
              <a:rPr lang="th-TH" sz="1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๑. ระยะเวลาในการหาเสียง</a:t>
            </a:r>
          </a:p>
          <a:p>
            <a:pPr lvl="1"/>
            <a:r>
              <a:rPr lang="th-TH" sz="16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กรณีครบวาระ หรือครบอายุ</a:t>
            </a:r>
          </a:p>
          <a:p>
            <a:pPr lvl="1"/>
            <a:r>
              <a:rPr lang="th-TH" sz="16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กรณียุบสภาหรือถือว่ามีการยุบสภา</a:t>
            </a:r>
          </a:p>
          <a:p>
            <a:pPr lvl="1"/>
            <a:r>
              <a:rPr lang="th-TH" sz="16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กรณีตำแหน่งว่าง มิใช่เหตุครบวาระหรือครบอายุ</a:t>
            </a:r>
          </a:p>
          <a:p>
            <a:pPr lvl="1"/>
            <a:r>
              <a:rPr lang="th-TH" sz="16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มีคำสั่งให้มีการเลือกตั้งใหม่</a:t>
            </a:r>
          </a:p>
          <a:p>
            <a:pPr lvl="1"/>
            <a:r>
              <a:rPr lang="th-TH" sz="16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สั่งให้มีการออกเสียงลงคะแนนใหม่</a:t>
            </a:r>
          </a:p>
          <a:p>
            <a:r>
              <a:rPr lang="th-TH" sz="84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ห้ามทำการโฆษณาหาเสียงเลือกตั้ง ตั้งแต่เวลา ๑๘.๐๐ น.ของวันก่อนวันเลือกตั้ง ๑ วัน จนสิ้นสุดวันเลือกตั้ง</a:t>
            </a:r>
          </a:p>
          <a:p>
            <a:pPr marL="0" indent="0">
              <a:buNone/>
            </a:pP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23834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E6DFC1A-CD5D-49AD-86C2-80B05C84D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74429"/>
            <a:ext cx="10364451" cy="1541720"/>
          </a:xfrm>
        </p:spPr>
        <p:txBody>
          <a:bodyPr>
            <a:normAutofit/>
          </a:bodyPr>
          <a:lstStyle/>
          <a:p>
            <a:pPr algn="l"/>
            <a:r>
              <a:rPr lang="th-TH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๒.ข้อห้ามในการหาเสียง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961140B-0584-466A-892D-A04D3BBFF3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31088"/>
            <a:ext cx="10363826" cy="4260112"/>
          </a:xfrm>
        </p:spPr>
        <p:txBody>
          <a:bodyPr>
            <a:noAutofit/>
          </a:bodyPr>
          <a:lstStyle/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จัดทำ ให้ เสนอให้ สัญญาว่าจะให้ หรือจัดเตรียมเพื่อจะให้ทรัพย์สิน หรือผลประโยชน์อื่นใด อันอาจคำนวณได้เป็นเงินแก่ผู้ใด</a:t>
            </a:r>
          </a:p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ให้ เสนอให้ หรือสัญญาว่าจะให้เงิน ทรัพย์สิน หรือประโยชน์อื่นใดไม่ว่าโดยตรงหรือโดยอ้อมแก่ชุมชน สมาคม มูลนิธิ วัดหรือศาสนสถานอื่น สถานศึกษา สถานสงค์เคราะห์ หรือสถาบันอื่นใด</a:t>
            </a:r>
          </a:p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(๓) ทำการโฆษณาหาเสียงด้วยการจัดให้มีมหรสพหรือการรื่นเริงต่าง ๆ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50829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85BFB91-03B0-41CD-99BF-E6875C23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077DEC0-4EC5-4F91-A96D-D55116719E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22474"/>
            <a:ext cx="10363826" cy="4068725"/>
          </a:xfrm>
        </p:spPr>
        <p:txBody>
          <a:bodyPr>
            <a:no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(๔) เลี้ยง หรือรับจะจัดเลี้ยงผู้ใด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(๕) หลอกลวง บังคับ ขู่เข็ญ ใช้อิทธิพลคุกคาม ใส่ร้ายด้วยความเท็จ หรือจูงใจให้เข้าใจผิดในคะแนนนิยมของผู้สมัครใด</a:t>
            </a:r>
          </a:p>
          <a:p>
            <a:pPr lvl="1"/>
            <a:r>
              <a:rPr lang="th-TH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ความผิดตาม (๑) หรือ (๒) ถือว่าเป็นความผิดมูลฐานตามกฎหมาย</a:t>
            </a:r>
          </a:p>
          <a:p>
            <a:pPr marL="457200" lvl="1" indent="0">
              <a:buNone/>
            </a:pPr>
            <a:r>
              <a:rPr lang="th-TH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ว่าด้วยการป้องกันและปราบปรามการฟอกเงิน ให้ กกต.มีหน้าที่</a:t>
            </a:r>
          </a:p>
          <a:p>
            <a:pPr marL="457200" lvl="1" indent="0">
              <a:buNone/>
            </a:pPr>
            <a:r>
              <a:rPr lang="th-TH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และอำนาจส่งเรื่องให้สำนักงานป้องกันและปราบปรามการฟอกเงิน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20010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2BF606C-7665-47F9-9F9C-40632CEF1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72836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5739CF7-8CC9-4ADE-A776-CF41B43F8B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70454"/>
            <a:ext cx="10363826" cy="432074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th-TH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   	ห้ามมิให้สมาชิกสภาท้องถิ่นหรือผู้บริหารท้องถิ่นกระทำการ</a:t>
            </a:r>
          </a:p>
          <a:p>
            <a:pPr marL="914400" lvl="2" indent="0">
              <a:buNone/>
            </a:pPr>
            <a:r>
              <a:rPr lang="th-TH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ตามวรรคหนึ่ง เว้นแต่เป็นการกระทำตามหน้าที่และอำนาจที่มีกฎหมายบัญญัติไว้</a:t>
            </a:r>
            <a:endParaRPr lang="en-US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37302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61C4B9F-3E8C-4254-8411-D22BBCAAB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(๓) การจัดยานพาหนะนำผู้มีสิทธิเลือกตั้งไปยังที่เลือกตั้ง เพื่อไปลงคะแนน</a:t>
            </a:r>
            <a:b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24367E2-6F59-4B95-99EB-E5E8FBCFE7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26508"/>
            <a:ext cx="10363826" cy="3764692"/>
          </a:xfrm>
        </p:spPr>
        <p:txBody>
          <a:bodyPr>
            <a:normAutofit lnSpcReduction="10000"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	เว้นแต่ หน่วยงานของรัฐเพื่ออำนวยความสะดวกแก่ผู้มีสิทธิเลือกตั้ง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ก่อนวันเลือกตั้งหรือในวันเลือกตั้ง ต้องแจ้งเรื่องให้ ผอ.กกต.จว.ทราบก่อนดำเนินการ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ห้ามมิให้องค์กรปกครองส่วนท้องถิ่นที่มีการจัดการเลือกตั้งจัดยานพาหนะเพื่ออำนวยความสะดวกแก่ผู้มีสิทธิเลือกตั้ง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78217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F6B423D-DB48-4AB6-838A-FF14E655B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44828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0084D5B-8262-44EC-932F-092958D267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48032"/>
            <a:ext cx="10363826" cy="4543167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(๓) ต้องดำเนินการปิดประกาศหรือแผ่นป้ายที่ยานพาหนะให้ชัดเจนว่าเป็นของหน่วยงานใด และจัดไว้สำหรับรับและส่งผู้มีสิทธิเลือกตั้งเพื่อไปใช้สิทธิเลือกตั้ง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(๔) ห้ามมิให้หน่วยงานของรัฐที่จะจัดยานพาหนะกระทำการใดเพื่อจูงใจหรือควบคุมให้ผู้มีสิทธิเลือกตั้งไปลงคะแนนเลือกหรือไม่เลือกผู้ใด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206298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9BC69C5-23C5-40BE-88FB-8677B7690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0480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14F2743-D386-4AD0-AA0E-D3F990959B7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32238"/>
            <a:ext cx="10363826" cy="4258961"/>
          </a:xfrm>
        </p:spPr>
        <p:txBody>
          <a:bodyPr>
            <a:normAutofit/>
          </a:bodyPr>
          <a:lstStyle/>
          <a:p>
            <a:r>
              <a:rPr lang="th-TH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(๔) ผู้มิได้มีสัญชาติไทยช่วยเหลือในการเลือกตั้ง เว้นแต่การกระทำนั้นเป็นการช่วยราชการ ตามที่ทางราชการร้องขอ</a:t>
            </a:r>
          </a:p>
          <a:p>
            <a:r>
              <a:rPr lang="th-TH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(๕) เจ้าหน้าที่ของรัฐช่วยเหลือในกสารหาเสียงเลือกตั้งแก่ผู้สมัคร</a:t>
            </a:r>
            <a:endParaRPr lang="en-US" sz="4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27297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F04F4FD-42FE-419C-BAB8-16F5BC9B0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380404"/>
          </a:xfrm>
        </p:spPr>
        <p:txBody>
          <a:bodyPr>
            <a:noAutofit/>
          </a:bodyPr>
          <a:lstStyle/>
          <a:p>
            <a:r>
              <a:rPr lang="th-TH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ระเบียบคณะกรรมการการเลือกตั้งว่าด้วยการหาเสียงและลักษณะต้องห้ามในการหาเสียงเลือกตั้งสมาชิกสภาท้องถิ่นหรือผู้บริหารท้องถิ่น พ.ศ.๒๕๖๓</a:t>
            </a:r>
            <a:endParaRPr lang="en-US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121B82A-98BE-4CE3-9386-2FFE6E534B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169042"/>
            <a:ext cx="10363826" cy="4253023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th-TH" dirty="0"/>
              <a:t>	</a:t>
            </a:r>
            <a:r>
              <a:rPr lang="th-TH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วิธีการหาเสียงเลือกตั้งโดยวิธีการทางอิเล็กโทรน</a:t>
            </a:r>
            <a:r>
              <a:rPr lang="th-TH" sz="40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ิกส์</a:t>
            </a:r>
            <a:endParaRPr lang="th-TH" sz="4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เว็บไซ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โซเซียลมีเดีย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(๓) 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ยูทูป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(๔) 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แอปพลิเคชั่น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(๕) อีเมล์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24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6B3B979-27B8-47B4-8F19-3CA5C0BCA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680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14505CB-B200-4834-92C5-323418C9C00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86540"/>
            <a:ext cx="10363826" cy="4504660"/>
          </a:xfrm>
        </p:spPr>
        <p:txBody>
          <a:bodyPr>
            <a:normAutofit lnSpcReduction="10000"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(๖) เอสเอ็มเอส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(๗) สื่ออิเล็กทรอนิกส์อื่นทุกประเภท</a:t>
            </a:r>
          </a:p>
          <a:p>
            <a:pPr lvl="2"/>
            <a:r>
              <a:rPr lang="th-TH" sz="4000" dirty="0">
                <a:solidFill>
                  <a:srgbClr val="00B0F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สามารถระบุชื่อ รูปถ่าย หมายเลขประจำตัวของผู้สมัคร นโยบายของผู้สมัคร คติพจน์ คำขวัญ ข้อมูล ประวัติเฉพาะที่เกี่ยวกับตัวผู้สมัคร พร้อมระบุชื่อ ชื่อสกุล ที่อยู่ ของผู้ว่าจ้าง ผู้ผลิต จำนวน และวันเดือนปี ที่ผลิต </a:t>
            </a:r>
            <a:r>
              <a:rPr lang="th-TH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บริเวณที่เห็นได้ชัดเจน</a:t>
            </a:r>
          </a:p>
        </p:txBody>
      </p:sp>
    </p:spTree>
    <p:extLst>
      <p:ext uri="{BB962C8B-B14F-4D97-AF65-F5344CB8AC3E}">
        <p14:creationId xmlns:p14="http://schemas.microsoft.com/office/powerpoint/2010/main" val="2800157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6B9371F-DD0E-466E-8B5E-6293234B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h-TH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การแจ้งวิธีการหาเสียงเลือกตั้งโดยวิธีการทางอิเล็กทรอนิกส์</a:t>
            </a:r>
            <a:br>
              <a:rPr lang="th-TH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AEE7ED5-8D65-4DC3-88D3-24AD90D5E79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47784"/>
            <a:ext cx="10363826" cy="3999852"/>
          </a:xfrm>
        </p:spPr>
        <p:txBody>
          <a:bodyPr/>
          <a:lstStyle/>
          <a:p>
            <a:pPr lvl="2"/>
            <a:r>
              <a:rPr lang="th-TH" sz="4000" dirty="0">
                <a:solidFill>
                  <a:srgbClr val="00B0F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แจ้งวิธีการ รายละเอียด ช่องทาง ระยะเวลาในการหาเสียงเลือกตั้งทางวิธีการทางอิเล็กทรอนิกส์ รวมทั้งหลักฐานอื่นที่เกี่ยวข้อง </a:t>
            </a:r>
          </a:p>
          <a:p>
            <a:pPr marL="914400" lvl="2" indent="0">
              <a:buNone/>
            </a:pPr>
            <a:r>
              <a:rPr lang="th-TH" sz="4000" dirty="0">
                <a:solidFill>
                  <a:srgbClr val="00B0F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ตามแบบที่กำหนดท้ายระเบียบ ให้ ผอ.กกต.จว.ทราบก่อนดำเนินการ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090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598228F-AE94-4840-81B0-77B011EB0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8035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E5EB447-A4A8-4247-8630-F071A7BAD7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96816" y="995492"/>
            <a:ext cx="10363826" cy="5352145"/>
          </a:xfrm>
        </p:spPr>
        <p:txBody>
          <a:bodyPr/>
          <a:lstStyle/>
          <a:p>
            <a:pPr marL="457200" lvl="1" indent="0">
              <a:buNone/>
            </a:pPr>
            <a:r>
              <a:rPr lang="th-TH" dirty="0"/>
              <a:t>	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(๓) มีชื่ออยู่ในทะเบียนบ้านในเขตองค์กรปกครองส่วนท้องถิ่นที่สมัครรับเลือกตั้งเป็นเวลาติดต่อกันไม่น้อยกว่า ๑ ปี นับถึงวันสมัครรับเลือกตั้ง</a:t>
            </a:r>
          </a:p>
          <a:p>
            <a:pPr marL="457200" lvl="1" indent="0" algn="thaiDist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(๔) ผู้สมัครรับเลือกตั้งเป็นผู้บริหารท้องถิ่น ต้องจบการศึกษาหรือ</a:t>
            </a:r>
          </a:p>
          <a:p>
            <a:pPr marL="457200" lvl="1" indent="0" algn="thaiDist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มีประสบการณ์ทำงาน (ไม่ต่ำกว่ามัธยมศึกษาตอนปลายหรือเทียบเท่า</a:t>
            </a:r>
          </a:p>
          <a:p>
            <a:pPr marL="457200" lvl="1" indent="0" algn="thaiDist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หรือเคยเป็นสมาชิกสภาตำบล สมาชิกสภาท้องถิ่น ผู้บริหารท้องถิ่น </a:t>
            </a:r>
          </a:p>
          <a:p>
            <a:pPr marL="457200" lvl="1" indent="0" algn="thaiDist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หรือสมาชิกรัฐสภา)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955890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EA4D60-224D-4045-B8B7-446756D24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914618"/>
          </a:xfrm>
        </p:spPr>
        <p:txBody>
          <a:bodyPr>
            <a:normAutofit/>
          </a:bodyPr>
          <a:lstStyle/>
          <a:p>
            <a:pPr algn="l"/>
            <a:r>
              <a:rPr lang="th-TH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บุคคลซึ่งมิใช่ผู้สมัครใช้จ่ายในการหาเสียงเลือกตั้งโดยวิธีการทางอิเล็กทรอนิกส์ รวมแล้วเกินกว่าห้าพันบาท ต้องแจ้งให้ผู้สมัครทราบ และผู้สมัครต้องแจ้งให้ ผอ.กกต.จว.ทราบ เพื่อรวมเป็นค่าใช้จ่าย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18CB5C3-76E1-4310-A44D-5A889C46B00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718486"/>
            <a:ext cx="10363826" cy="3520997"/>
          </a:xfrm>
        </p:spPr>
        <p:txBody>
          <a:bodyPr>
            <a:normAutofit/>
          </a:bodyPr>
          <a:lstStyle/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ค่าจ้างจัดทำสื่ออิเล็กทรอนิกส์เพื่อใช้ในการหาเสียงเลือกตั้งโดยวิธีการทางอิเล็กทรอนิกส์</a:t>
            </a:r>
          </a:p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อีเมล์ โปรแกรมค้นหา หรือสื่ออิเล็กทรอนิกส์อื่น รับรู้ถึงการหาเสียงเลือกตั้งโดยวิธีการทางอิเล็กทรอนิกส์ 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481762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49E5997-9B49-4888-9BC8-902AAC88B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41872"/>
          </a:xfrm>
        </p:spPr>
        <p:txBody>
          <a:bodyPr>
            <a:normAutofit/>
          </a:bodyPr>
          <a:lstStyle/>
          <a:p>
            <a:pPr algn="l"/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แจ้งรายละเอียดตามแบบที่กำหนด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555A229-8A21-42CD-A965-0478F74CB2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69308"/>
            <a:ext cx="10363826" cy="4221891"/>
          </a:xfrm>
        </p:spPr>
        <p:txBody>
          <a:bodyPr>
            <a:normAutofit/>
          </a:bodyPr>
          <a:lstStyle/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ผู้สมัครยินยอมหรือไม่คัดค้านให้นับรวมรายการใช้จ่ายดังกล่าวเป็นค่าใช้จ่ายของผู้สมัคร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821867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6E9CDA-42FB-4573-860E-04B611172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การดำเนินการเกี่ยวกับการหาเสียงเลือกตั้งโดยวิธีการทางอิเล็กทรอนิกส์ ที่ไม่ถูกต้อง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1C1E15E-3E76-4830-B748-20C75BA0C64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กกต.สั่งให้แก้ไข เปลี่ยนแปลง หรือลบข้อมูล ภายในเวลาที่กำหนด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หากไม่แก้ไขภายในเวลาที่กำหนด แจ้งหน่วยงานของรัฐที่เกี่ยวข้องดำเนินการตามอำนาจหน้าที่ หากมีค่าใช้จ่ายผู้สมัครเป็นผู้รับผิดชอบ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กกต.อาจนำมาเป็นเหตุดำเนินการสืบสวนหรือไต่สวนตามระเบียบ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00536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7B9447D-D7E0-4CEF-B774-D45E2E447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89018"/>
          </a:xfrm>
        </p:spPr>
        <p:txBody>
          <a:bodyPr>
            <a:normAutofit/>
          </a:bodyPr>
          <a:lstStyle/>
          <a:p>
            <a: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ผู้ช่วยหาเสียง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95FB670-CDEF-489C-B5D3-920E7249788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90577"/>
            <a:ext cx="10363826" cy="4805915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ต้องแจ้งรายละเอียดเกี่ยวกับผู้ช่วยหาเสียง หน้าที่และค่าตอบแทน ตามแบบที่กำหนดท้ายระเบียบ ให้ ผอ.กกต.จว. ทราบก่อนดำเนินการ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สามารถจัดหาเสื้อผ้า สิ่งของ เลี้ยงอาหารหรือเครื่องดื่ม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ต้องจ่ายค่าตอบแทนตามอัตราค่าจ้างแรงงานขั้นต่ำ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แจ้งเปลี่ยนตัวผู้ช่วยหาเสียงได้ไม่เกิน ๓ ครั้ง ครั้งละไม่เกิน ๑ ใน ๓</a:t>
            </a:r>
          </a:p>
          <a:p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897547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624BFDB-F8AC-493C-A253-6AB4143C8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EA9F872-C83C-4105-9CA6-1A7F2C0171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02044"/>
            <a:ext cx="10363826" cy="4889156"/>
          </a:xfrm>
        </p:spPr>
        <p:txBody>
          <a:bodyPr>
            <a:normAutofit/>
          </a:bodyPr>
          <a:lstStyle/>
          <a:p>
            <a:pPr lvl="1"/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     บุคคลซึ่งไม่ใช่ผู้ช่วยหาเสียงเข้าช่วยเหลือในการหาเสียงเลือกตั้ง ให้ผู้สมัครแจ้งเหตุการณ์นั้น ให้ ผอ.กกต.จว.ทราบโดยเร็ว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023991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E61C4E4-629E-43DB-9D4C-58145327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solidFill>
                  <a:srgbClr val="C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การปิดประกาศเกี่ยวกับการหาเสียงเลือกตั้งและติดแผ่นป้ายเกี่ยวกับการ หาเสียงเลือกตั้ง</a:t>
            </a:r>
            <a:endParaRPr lang="en-US" sz="4000" b="1" dirty="0">
              <a:solidFill>
                <a:srgbClr val="C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56DFCB8-E934-4843-91B2-D5CF98325FD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76238"/>
          </a:xfrm>
        </p:spPr>
        <p:txBody>
          <a:bodyPr>
            <a:normAutofit fontScale="70000" lnSpcReduction="20000"/>
          </a:bodyPr>
          <a:lstStyle/>
          <a:p>
            <a:r>
              <a:rPr lang="th-TH" sz="5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ประกาศ กว้างไม่เกิน ๓๐ ซม. และยาวไม่เกิน ๔๒ ซม. จัดทำได้ไม่เกิน ๕ เท่า </a:t>
            </a:r>
            <a:endParaRPr lang="en-US" sz="5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en-US" sz="5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sz="5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ของจำนวนหน่วยเลือกตั้ง</a:t>
            </a:r>
          </a:p>
          <a:p>
            <a:r>
              <a:rPr lang="th-TH" sz="5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แผ่นป้าย กว้างไม่เกิน ๑๓๐ ซม. และยาวไม่เกิน ๒๔๕ ซม. จัดทำได้ไม่เกิน ๓ </a:t>
            </a:r>
            <a:r>
              <a:rPr lang="en-US" sz="5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</a:t>
            </a:r>
            <a:r>
              <a:rPr lang="th-TH" sz="5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เท่าของจำนวนหน่วยเลือกตั้ง</a:t>
            </a:r>
          </a:p>
          <a:p>
            <a:pPr lvl="1"/>
            <a:r>
              <a:rPr lang="th-TH" sz="3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สถานที่ปิดประกาศเกี่ยวกับการหาเสียงเลือกตั้ง และติดแผ่นป้ายเกี่ยวกับการหาเสียงเลือกตั้งให้เป็นไปตามที่คณะกรรมการการเลือกตั้งประจำองค์กรปกครองส่วนท้องถิ่นกำหนด</a:t>
            </a:r>
            <a:endParaRPr lang="en-US" sz="3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714023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2DF46A1-4A0D-4E34-920F-5B4644A8D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33295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4F8BCCA-7085-4D93-AD88-090598B838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36821"/>
            <a:ext cx="10363826" cy="5436973"/>
          </a:xfrm>
        </p:spPr>
        <p:txBody>
          <a:bodyPr>
            <a:normAutofit fontScale="92500"/>
          </a:bodyPr>
          <a:lstStyle/>
          <a:p>
            <a:r>
              <a:rPr lang="th-TH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 สถานที่ปิดประกาศเกี่ยวกับการหาเสียงเลือกตั้ง และติดแผ่นป้ายเกี่ยวกับการหาเสียงเลือกตั้งให้เป็นไปตามที่คณะกรรมการการเลือกตั้งประจำองค์กรปกครองส่วนท้องถิ่นกำหนด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   ต้องคำนึงถึงความเหมาะสม ความเป็นระเบียบเรียบร้อย ความสะอาด ความปลอดภัย ความมั่นคงแข็งแรง มีทัศนียภาพและทัศนวิสัยที่ดีไม่เกิดอันตรายต่อประชาชนและยานพาหนะ รวมทั้งไม่ก่อให้เกิดความเสียหายต่อทรัพย์สินของทางราชการ หรือประชาชน และต้องไม่เป็นการกีดขวางทางสัญจรและการจราจร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06953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8D3F09B-E0F6-45AB-8D48-1B763C7F9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10283"/>
          </a:xfrm>
        </p:spPr>
        <p:txBody>
          <a:bodyPr>
            <a:normAutofit/>
          </a:bodyPr>
          <a:lstStyle/>
          <a:p>
            <a: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ลักษณะต้องห้ามในการหาเสียงเลือกตั้ง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C0633F8-BAE5-447C-B3FE-48D4CCEAC07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52084"/>
            <a:ext cx="10363826" cy="4444409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ห้ามนำสถาบันพระมหากษัตริย์มาเกี่ยวข้องกับการหาเสียงเลือกตั้ง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แจกจ่ายเอกสารโดยวิธีการโปรยหรือวางในที่สาธารณะ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แจกจ่ายเอกสารที่มิได้มีการระบุชื่อตัว ชื่อสกุล ที่อยู่ของผู้ว่าจ้าง ผู้ผลิต และวันเดือนปี ที่ผลิตไว้อย่างชัดเจน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711013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6578A80-142E-413E-81BD-430CE5801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24272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5372772-3E03-45C7-8B91-B2AAC1A2572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93406"/>
            <a:ext cx="10363826" cy="6337004"/>
          </a:xfrm>
        </p:spPr>
        <p:txBody>
          <a:bodyPr>
            <a:noAutofit/>
          </a:bodyPr>
          <a:lstStyle/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ใช้พาหนะ หรือจัดสถานที่ เวที เพื่อโฆษณาหาเสียงเลือกตั้งโดยมิได้แจ้งรายละเอียดให้ ผอ.กกต.จว.ทราบ ตามแบบที่กำหนดท้ายระเบียบ</a:t>
            </a:r>
          </a:p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ช่วยเหลือเงิน ทรัพย์สิน หรือประโยชน์อื่นใด อันอาจคำนวณเป็นเงินได้ ให้แก่ผู้ใดตามปกติประเพณีต่าง ๆ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หาเสียงโดยใช้ถ้อยคำรุนแรงหรือปลุกระดม ก่อให้เกิดความไม่สงบในพื้นที่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นำชื่อ สัญลักษณ์ คติพจน์ คำขวัญ ของพรรคการเมืองหรือภาพบุคคลโดยมิได้มีหนังสือให้ความยินยอม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จงใจไม่ปฏิบัติให้เป็นไปตามระเบียบนี้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183633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3F1E5FA-1ED9-4EFC-B9A6-71BAA11A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EE745FB-55C5-4A07-90E9-39A8B254588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การยื่นบัญชีรายรับและรายจ่ายในการเลือกตั้งของผู้สมัคร</a:t>
            </a:r>
            <a:b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รับเลือกตั้ง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325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CBAAE2-AB8D-4058-AFFE-79761B043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thaiDist"/>
            <a:r>
              <a:rPr lang="th-TH" sz="4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4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๒.ลักษณะต้องห้ามมิให้ใช้สิทธิสมัครรับเลือกตั้ง 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00BABCB-760E-473A-8EF2-9527C87093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30819"/>
            <a:ext cx="10363826" cy="4208663"/>
          </a:xfrm>
        </p:spPr>
        <p:txBody>
          <a:bodyPr>
            <a:noAutofit/>
          </a:bodyPr>
          <a:lstStyle/>
          <a:p>
            <a:r>
              <a:rPr lang="th-TH" sz="4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(๑) ติดยาเสพติดให้โทษ</a:t>
            </a:r>
          </a:p>
          <a:p>
            <a:r>
              <a:rPr lang="th-TH" sz="4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(๒)เป็นบุคคลล้มละลายหรือเคยเป็นบุคคลล้มละลายทุจริต</a:t>
            </a:r>
          </a:p>
          <a:p>
            <a:r>
              <a:rPr lang="th-TH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(๓)เป็นเจ้าของหรือผู้ถือหุ้นในกิจการหนังสือพิมพ์หรือสื่อมวลชนใดๆ</a:t>
            </a:r>
          </a:p>
          <a:p>
            <a:pPr marL="0" indent="0">
              <a:buNone/>
            </a:pP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250640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5BC305E-91B6-4674-831E-00822E3EC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91387"/>
            <a:ext cx="10364451" cy="1414129"/>
          </a:xfrm>
        </p:spPr>
        <p:txBody>
          <a:bodyPr>
            <a:normAutofit fontScale="90000"/>
          </a:bodyPr>
          <a:lstStyle/>
          <a:p>
            <a:r>
              <a:rPr lang="th-TH" sz="49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ประกาศคณะกรรมการการเลือกตั้ง เรื่อง ประเภทของค่าใช้จ่ายในการเลือกตั้งสมาชิกสภาท้องถิ่นหรือผู้บริหารท้องถิ่น พ.ศ.๒๕๖๓</a:t>
            </a:r>
            <a:br>
              <a:rPr lang="th-TH" sz="4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B9F8947-5CB8-460E-B853-D0774A2433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56660"/>
            <a:ext cx="10363826" cy="5124893"/>
          </a:xfrm>
        </p:spPr>
        <p:txBody>
          <a:bodyPr>
            <a:normAutofit lnSpcReduction="10000"/>
          </a:bodyPr>
          <a:lstStyle/>
          <a:p>
            <a:r>
              <a:rPr lang="th-TH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๑.ประเภทของค่าใช้จ่ายในการเลือกตั้ง</a:t>
            </a:r>
          </a:p>
          <a:p>
            <a:pPr marL="457200" lvl="1" indent="0">
              <a:buNone/>
            </a:pPr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ค่าใช้จ่ายในการสมัครรับเลือกตั้ง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ค่าสมัครรับเลือกตั้ง 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ค่าใช้จ่ายอื่นๆที่เกี่ยวข้องกับการสมัครรับเลือกตั้ง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๒)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ค่าจ้างแรงงาน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ค่าจ้างผู้ช่วยหาเสียง ค่าจ้างในการปิดป้ายโฆษณาหาเสียง ค่าจ้างแจกใบปลิว แผ่นพับ รวมทั้งค่าจ้างแรงงานอื่นๆ ที่เกี่ยวข้องกับการเลือกตั้ง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และไม่มีพฤติการณ์ที่ส่อไปในการกระทำความผิดกฎหมายเลือกตั้ง</a:t>
            </a:r>
          </a:p>
          <a:p>
            <a:pPr lvl="1"/>
            <a:endParaRPr lang="th-TH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13284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F6483E5-F60C-4CDD-80C1-9CCBFA93F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448284"/>
          </a:xfrm>
        </p:spPr>
        <p:txBody>
          <a:bodyPr>
            <a:normAutofit fontScale="90000"/>
          </a:bodyPr>
          <a:lstStyle/>
          <a:p>
            <a:endParaRPr lang="en-US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4E10D25-71F9-40D4-89A3-606F641B94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66802"/>
            <a:ext cx="10363826" cy="5291468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๓)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ค่าจ้างทำของ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ค่าจ้างทำเสื่อแจ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็กเ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ก็ต หมวก และเสื้อยืด หรืออื่นๆ สำหรับผู้สมัครรับเลือกตั้งเป็นสมาชิกสภาท้องถิ่นหรือผู้บริหารท้องถิ่น และผู้ช่วยหาเสียง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๔)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ค่าโฆษณาในสื่อต่างๆ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ค่าสื่อสิ่งพิมพ์ต่างๆ ค่าสื่อผลิตเพื่อการออกอากาศ รวมถึงค่าโฆษณาอื่นที่เป็นการกระทำเกี่ยวกับการหาเสียงเลือกตั้ง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928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5691FE3-E9F5-4F6E-A662-A39116B4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3171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3F665D9-26B3-4B5E-B978-9B17DCE43F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35666"/>
            <a:ext cx="10363826" cy="4855533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๕)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ค่าจัดทำป้าย เอกสาร สิ่งพิมพ์ต่างๆ ที่ใช้ในการโฆษณาหาเสียง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๖)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ค่าใช้จ่ายในการหาเสียงเลือกตั้งโดยวิธีการทางอิเล็กทรอนิกส์ หรือค่าบริการทางอิเล็กทรอนิกส์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เว็ปไซ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ค์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โซเซียลมีเดีย 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ยูทูป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แอปพลิเคชั่น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อีเมล์ เอสเอ็มเอส สื่ออิเล็กทรอนิกส์อื่นทุกประเภท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๗)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ค่าจัดซื้อหรือเช่าวัสดุ และอุปกรณ์ที่ใช้ในการหาเสียงเลือกตั้ง</a:t>
            </a:r>
            <a:endParaRPr lang="en-US" sz="4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979479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89A76C3-3998-49B3-ABEB-07EB4F276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5335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8332D62-039C-4BCD-A627-3222C21090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10094"/>
            <a:ext cx="10363826" cy="4781106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๘)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ค่าเช่าสถานที่ และค่าตกแต่งสถานที่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ค่าเช่าสำนักงานเพื่อเป็นศูนย์รณรงค์หาเสียงเลือกตั้ง ค่าเช่าสถานที่เพื่อปราศรัยหาเสียง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๙)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ค่าใช้จ่ายในการเดินทาง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ค่าเช่าหรือค่าจ้างเหมารถยนต์ เรือยนต์หรือยานพาหนะอื่นๆ ค่าน้ำมันเชื้อเพลิง ค่าเช่าที่พัก เพื่อการหาเสียงเลือกตั้ง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572202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F586F35-B4D3-4044-9704-2EC6D266F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9588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AA8EBEF-0D00-41B0-BD1A-5A9AD508C5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41992"/>
            <a:ext cx="10363826" cy="5358808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๑๐)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ค่าสาธารณ</a:t>
            </a:r>
            <a:r>
              <a:rPr lang="th-TH" sz="4000" dirty="0" err="1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ูโ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ภค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ค่าไฟฟ้า ค่าน้ำประปา ค่าโทรศัพท์ ค่าบริการทางไปรษณีย์ที่เกี่ยวข้องกับการเลือกตั้ง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๑๑)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ค่าใช้จ่ายสำหรับผู้ช่วยหาเสียง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 ค่าอบรม ค่าอาหารและเครื่องดื่ม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๑๒) ค่าใช้จ่ายอื่นๆ ที่ได้รับอนุญาตจากคณะกรรมการการเลือกตั้งแล้ว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88643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6BADB69-9FC4-4C1B-BF3D-B5599AA37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7591"/>
            <a:ext cx="10364451" cy="1020725"/>
          </a:xfrm>
        </p:spPr>
        <p:txBody>
          <a:bodyPr>
            <a:noAutofit/>
          </a:bodyPr>
          <a:lstStyle/>
          <a:p>
            <a:pPr algn="l"/>
            <a:r>
              <a:rPr lang="th-TH" sz="4400" dirty="0">
                <a:solidFill>
                  <a:srgbClr val="00B05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๒. ระยะเวลาในการนำรายการการใช้จ่ายมารวมเป็นค่าใช้จ่ายในการเลือกตั้งของผู้สมัครรับเลือกตั้ง</a:t>
            </a:r>
            <a:endParaRPr lang="en-US" sz="4400" dirty="0">
              <a:solidFill>
                <a:srgbClr val="00B05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BC43A3CB-1481-417D-AEF0-E336E89D59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148316"/>
            <a:ext cx="10363826" cy="5273749"/>
          </a:xfrm>
        </p:spPr>
        <p:txBody>
          <a:bodyPr>
            <a:noAutofit/>
          </a:bodyPr>
          <a:lstStyle/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๑.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กรณีครบวาระ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ค่าใช้จ่ายที่ใช้จ่ายไปตั้งแต่ ๑๘๐ วัน ก่อนวันครบวาระจนถึงวันเลือกตั้ง</a:t>
            </a:r>
          </a:p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๒.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กรณีแทนตำแหน่งที่ว่าง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ค่าใช้จ่ายที่ใช้จ่ายตั้งแต่วันที่ตำแหน่งว่างจนถึงวันเลือกตั้ง</a:t>
            </a:r>
          </a:p>
          <a:p>
            <a:pPr lvl="1"/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สำหรับการเลือกตั้งครั้งแรก หลังจากที่ พ.ร.บ.การเลือกตั้งท้องถิ่น พ.ศ.๒๕๖๒ ใช้บังคับการคำนวณค่าใช้จ่ายคำนวณตั้งแต่วันที่ กกต.ประกาศให้มีการเลือกตั้ง จนถึงวันเลือกตั้ง</a:t>
            </a:r>
            <a:endParaRPr lang="en-US" sz="4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08141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C40FBB-BE35-4824-B816-0D3638591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86999"/>
          </a:xfrm>
        </p:spPr>
        <p:txBody>
          <a:bodyPr>
            <a:normAutofit/>
          </a:bodyPr>
          <a:lstStyle/>
          <a:p>
            <a:pPr algn="l"/>
            <a:r>
              <a:rPr lang="th-TH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๓. การกำหนดจำนวนเงินค่าใช้จ่ายในการเลือกตั้ง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A8C05D0-CF80-4ABC-89FB-86760C3BF69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867362"/>
            <a:ext cx="10363826" cy="4682294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การเลือกตั้งสมาชิกสภาองค์การบริหารส่วนตำบล และนายกองค์การบริหารส่วนตำบลของจังหวัดชัยภูมิ ได้ประกาศกำหนดจำนวนเงินค่าใช้จ่ายไว้ ดังนี้</a:t>
            </a:r>
          </a:p>
          <a:p>
            <a:pPr lvl="1"/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นายกองค์การบริหารส่วนตำบล	จำนวน ๒๑ ถึง ๓๐ หมู่บ้าน จำนวน ๖๐๐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๐๐๐ บาท</a:t>
            </a:r>
          </a:p>
          <a:p>
            <a:pPr lvl="1"/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				จำนวน ๑๑ ถึง ๒๐ หมู่บ้าน จำนวน ๔๐๐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๐๐๐ บาท</a:t>
            </a:r>
          </a:p>
          <a:p>
            <a:pPr lvl="1"/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				จำนวน ๑ ถึง ๑๐ หมู่บ้าน   จำนวน ๓๐๐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๐๐๐ บาท</a:t>
            </a:r>
          </a:p>
          <a:p>
            <a:pPr lvl="1"/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สมาชิกสภาองค์การบริหารส่วนตำบล  	จำนวน ๖๐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๐๐๐ บาท</a:t>
            </a:r>
            <a:endParaRPr 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293242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6F0C4DD-4071-46DA-81CE-B3422FB6F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89288"/>
          </a:xfrm>
        </p:spPr>
        <p:txBody>
          <a:bodyPr>
            <a:normAutofit fontScale="90000"/>
          </a:bodyPr>
          <a:lstStyle/>
          <a:p>
            <a:r>
              <a:rPr lang="th-TH" sz="4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กรณีที่มีการเลือกตั้งใหม่ก่อนประกาศผลการเลือกตั้ง และไม่มีการรับสมัครใหม่ ใช้จ่ายได้ไม่เกิน ๑ ใน ๓ </a:t>
            </a:r>
            <a:br>
              <a:rPr lang="th-TH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5D5BD42-F0DF-45C6-B86B-4A3C72F96B4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16946"/>
            <a:ext cx="10363826" cy="4375510"/>
          </a:xfrm>
        </p:spPr>
        <p:txBody>
          <a:bodyPr/>
          <a:lstStyle/>
          <a:p>
            <a:pPr lvl="1"/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นายกองค์การบริหารส่วนตำบล	จำนวน ๒๑ ถึง ๓๐ หมู่บ้าน จำนวน ๒๐๐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๐๐๐ บาท</a:t>
            </a:r>
          </a:p>
          <a:p>
            <a:pPr lvl="1"/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  				จำนวน ๑๑ ถึง ๒๐ หมู่บ้าน จำนวน ๑๓๓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๓๓๓ บาท</a:t>
            </a:r>
          </a:p>
          <a:p>
            <a:pPr lvl="1"/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 				จำนวน ๑ ถึง ๑๐ หมู่บ้าน   จำนวน ๑๐๐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๐๐๐ บาท</a:t>
            </a:r>
          </a:p>
          <a:p>
            <a:pPr lvl="1"/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สมาชิกสภาองค์การบริหารส่วนตำบล  	จำนวน ๒๐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๐๐๐ บาท</a:t>
            </a:r>
            <a:endParaRPr 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94787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3939BCF-71D0-40C2-86DE-4BF3A574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๔.การยื่นบัญชีรายรับและรายจ่ายในการเลือกตั้ง</a:t>
            </a:r>
            <a:endParaRPr lang="en-US" sz="4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1CC2C2D-3B62-4472-B89B-789F8F58582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1"/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สมัครมีหน้าที่ในการจัดทำบัญชีรายรับและรายจ่ายในการเลือกตั้งตามแบบที่คณะกรรมการการเลือกตั้งกำหนด และต้องยื่นพร้อมเอกสารที่เกี่ยวข้อง ต่อ ผอ.กกต.จว. </a:t>
            </a:r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 ๙๐ วัน นับแต่วันเลือกตั้ง</a:t>
            </a:r>
            <a:endParaRPr lang="en-US" sz="4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537774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B42FC38-37E6-4408-B899-3F12E6A80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23284"/>
            <a:ext cx="10364451" cy="1286540"/>
          </a:xfrm>
        </p:spPr>
        <p:txBody>
          <a:bodyPr>
            <a:normAutofit/>
          </a:bodyPr>
          <a:lstStyle/>
          <a:p>
            <a:pPr algn="l"/>
            <a:r>
              <a:rPr lang="th-TH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๕.บทกำหนดโทษ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BA0DC3A-2B60-4F36-9151-4B3B98E8EA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09824"/>
            <a:ext cx="10363826" cy="4933506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๑.ใช้จ่ายเกินจำนวนที่กำหนด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๒.ไม่ยื่นบัญชีรายรับและรายจ่ายภายในระยะเวลาที่กำหนด หรือจงใจยื่นเอกสารหรือหลักฐานไม่ถูกต้องครบถ้วน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๓.ยื่นบัญชีรายรับและรายจ่ายในการเลือกตั้งเป็นเท็จ</a:t>
            </a:r>
          </a:p>
          <a:p>
            <a:pPr lvl="1"/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กรณีที่ศาลมีคำสั่งให้เพิกถอนสิทธิเลือกตั้งและเป็นเหตุให้มีการเลือกตั้งใหม่ ผู้นั้นต้องรับผิดชอบในค่าใช้จ่ายสำหรับการเลือกตั้งที่เกิดขึ้นใหม่</a:t>
            </a:r>
            <a:endParaRPr lang="en-US" sz="4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40907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4B3C0CD-298D-4F37-B3D6-7995633AF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-798089"/>
            <a:ext cx="10364451" cy="1596177"/>
          </a:xfrm>
        </p:spPr>
        <p:txBody>
          <a:bodyPr/>
          <a:lstStyle/>
          <a:p>
            <a:endParaRPr lang="en-US"/>
          </a:p>
        </p:txBody>
      </p:sp>
      <p:sp>
        <p:nvSpPr>
          <p:cNvPr id="4" name="ตัวแทนเนื้อหา 2">
            <a:extLst>
              <a:ext uri="{FF2B5EF4-FFF2-40B4-BE49-F238E27FC236}">
                <a16:creationId xmlns:a16="http://schemas.microsoft.com/office/drawing/2014/main" id="{5A81A96D-B514-4768-AD82-EF00E8D5172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8074" y="798088"/>
            <a:ext cx="10363200" cy="5283735"/>
          </a:xfrm>
        </p:spPr>
        <p:txBody>
          <a:bodyPr>
            <a:noAutofit/>
          </a:bodyPr>
          <a:lstStyle/>
          <a:p>
            <a:r>
              <a:rPr lang="th-TH" sz="4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(๔)เป็นบุคคลผู้มีลักษณะต้องห้ามมิให้ใช้สิทธิเลือกตั้งตาม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มาตรา ๓๙(๑) เป็นภิกษุ สามเณร นักพรตหรือนักบวช (๒) อยู่ระหว่าง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ถูกเพิกถอนสิทธิเลือกตั้งไม่ว่าคดีนั้นจะถึงที่สุดหรือไม่ หรือ(๔) วิกลจริตหรือจิตฟั่นเฟือนไม่สมประกอบ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(๕) อยู่ระหว่างถูกระงับการใช้สิทธิเลือกตั้งเป็นการชั่วคราวหรือถูกเพิกถอนสิทธิสมัครรับเลือกตั้ง</a:t>
            </a:r>
          </a:p>
          <a:p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530418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0EA04E2-CF09-4676-ABDD-8B036EDE6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6327"/>
            <a:ext cx="10364451" cy="946296"/>
          </a:xfrm>
        </p:spPr>
        <p:txBody>
          <a:bodyPr>
            <a:normAutofit/>
          </a:bodyPr>
          <a:lstStyle/>
          <a:p>
            <a:pPr algn="l"/>
            <a:r>
              <a:rPr lang="th-TH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๖.การเตรียมตัวของผู้สมัครรับเลือกตั้ง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31329EC-68C3-4157-92AB-6675AB8D84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61535"/>
            <a:ext cx="10363826" cy="5590139"/>
          </a:xfrm>
        </p:spPr>
        <p:txBody>
          <a:bodyPr>
            <a:normAutofit/>
          </a:bodyPr>
          <a:lstStyle/>
          <a:p>
            <a:pPr lvl="1"/>
            <a:r>
              <a:rPr lang="th-TH" sz="4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ผู้สมัครจะต้องเก็บรายละเอียดที่เกิดขึ้นตั้งแต่วันที่ประกาศให้มีการเลือกตั้ง </a:t>
            </a:r>
          </a:p>
          <a:p>
            <a:pPr lvl="1"/>
            <a:r>
              <a:rPr lang="th-TH" sz="4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๑.ค่าใช้จ่ายในการสมัครรับเลือกตั้งประกอบด้วย</a:t>
            </a:r>
          </a:p>
          <a:p>
            <a:pPr lvl="2"/>
            <a:r>
              <a:rPr lang="th-TH" sz="4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(๑) ค่าสมัครรับเลือกตั้ง</a:t>
            </a:r>
          </a:p>
          <a:p>
            <a:pPr lvl="2"/>
            <a:r>
              <a:rPr lang="th-TH" sz="4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(๒) ค่าใช้จ่ายอื่น อาทิ เช่น ค่าถ่ายเอกสาร ค่าถ่ายรูป ค่าเดินทาง </a:t>
            </a:r>
          </a:p>
          <a:p>
            <a:pPr marL="457200" lvl="1" indent="0">
              <a:buNone/>
            </a:pP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endParaRPr lang="en-US" sz="3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416908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9E79CA8-A10F-478D-8282-EEBDD0299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970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15AD3B4-63D2-4618-830F-0E12CD483C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00897"/>
            <a:ext cx="10363826" cy="5622325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th-TH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๒.ค่าจ้าง หรือแรงงาน ประกอบด้วย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(๑) ค่าจ้างแรงงาน ส่วนใหญ่จะเป็นค่าจ้างแรงงานชั่วคราวรายวันในการรณรงค์ ประชาสัมพันธ์เชิญชวนให้ลงคะแนนแก่ผู้สมัคร เช่น การแจกใบปลิว แผ่นพับ ค่าจ้างปิดป้ายโฆษณาหาเสียง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(๒) ค่าจ้าง ได้แก่ ค่าจ้างพนักงานปฏิบัติหน้าที่ประจำสำนักงานของผู้สมัครรับเลือกตั้ง และค่าจ้างผู้ช่วยหาเสียงที่ทำงานลักษณะเป็นประจำทุกวันในช่วงการเลือกตั้ง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(๓) ค่าใช้จ่ายที่เกี่ยวเนื่องกับทีมงานหาเสียง</a:t>
            </a:r>
          </a:p>
          <a:p>
            <a:pPr marL="457200" lvl="1" indent="0">
              <a:buNone/>
            </a:pP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765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4654379-0AA9-4F6B-AC04-372B4ED3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35766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4BC4F43-92B6-48C9-B5B4-CFB46A786B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23319"/>
            <a:ext cx="10363826" cy="5016163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(๓) ค่าใช้จ่ายที่เกี่ยวเนื่องกับทีมงานหาเสียง (๒) เช่น ค่าเสื้อทีม หมวก ค่าอาหาร เครื่องดื่ม ค่าน้ำมัน เป็นต้น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(๔) ค่าจัดทำโฆษณา เช่น ค่าจ้างผลิตโปสเตอร์ แผ่นพับ ใบย้ำเบอร์ คัท</a:t>
            </a:r>
            <a:r>
              <a:rPr lang="th-TH" sz="40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เอาท์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การผลิตสื่อ </a:t>
            </a:r>
            <a:r>
              <a:rPr lang="en-US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online </a:t>
            </a:r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ค่าผลิตสปอร์ตโฆษณา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(๕) ค่าเช่ารถแห่ ค่าติดตั้งเวทีหาเสียง ค่าเครื่องเสียง 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625678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0554D95-0A34-43AC-960C-163780A02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9588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B5668BD-A9B7-4D4B-82AA-5DB439B6A7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24466"/>
            <a:ext cx="10363826" cy="4666734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(๖) ค่าเช่าอาคาร เพื่อใช้เป็นที่ทำการชั่วคราวระหว่างทำการรณรงค์หาเสียง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(๗) ค่าน้ำ ค่าไฟ ค่าโทรศัพท์ ค่าไปรษณีย์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595146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F1449A-6878-4FC2-810C-8A20BD1B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14590"/>
          </a:xfrm>
        </p:spPr>
        <p:txBody>
          <a:bodyPr>
            <a:normAutofit/>
          </a:bodyPr>
          <a:lstStyle/>
          <a:p>
            <a:pPr algn="l"/>
            <a:r>
              <a:rPr lang="th-TH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การดำเนินการการณีการเลือกตั้งมิได้เป็นไปโดยสุจริตและเที่ยงธรรม</a:t>
            </a:r>
            <a:endParaRPr lang="en-US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7B4452F-F7C7-40B2-82D7-FD3643F0A4D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073350"/>
            <a:ext cx="10363826" cy="3717850"/>
          </a:xfrm>
        </p:spPr>
        <p:txBody>
          <a:bodyPr>
            <a:normAutofit/>
          </a:bodyPr>
          <a:lstStyle/>
          <a:p>
            <a:r>
              <a:rPr lang="th-TH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ก่อนประกาศผลการเลือกตั้ง </a:t>
            </a:r>
            <a:r>
              <a:rPr lang="th-TH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 กกต.มีอำนาจ คำสั่ง กกต.ให้เป็นที่สุด)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1"/>
            <a:r>
              <a:rPr lang="th-TH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ใบเหลือง</a:t>
            </a:r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		สั่งเลือกตั้งใหม่</a:t>
            </a:r>
          </a:p>
          <a:p>
            <a:pPr lvl="1"/>
            <a:r>
              <a:rPr lang="th-TH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ใบส้ม</a:t>
            </a:r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			สั่งระงับสิทธิสมัครรับเลือกตั้งไว้เป็นการชั่วคราว เป็นระยะเวลาไม่เกิน ๑ ปี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67108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FB5928C-81A2-474F-9B5D-66D000F1F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82692"/>
          </a:xfrm>
        </p:spPr>
        <p:txBody>
          <a:bodyPr>
            <a:noAutofit/>
          </a:bodyPr>
          <a:lstStyle/>
          <a:p>
            <a:pPr algn="l"/>
            <a:r>
              <a:rPr lang="th-TH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หลังประกาศผลการเลือกตั้ง </a:t>
            </a:r>
            <a:r>
              <a:rPr lang="th-TH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( กกต.ยื่นคำร้องต่อศาลอุทธรณ์เพื่อพิจารณา)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FE8329B-7278-4B2F-BD5A-9523C25EBB0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ใบดำ</a:t>
            </a:r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			เพิกถอนสิทธิสมัครรับเลือกตั้ง</a:t>
            </a:r>
          </a:p>
          <a:p>
            <a:endParaRPr lang="th-TH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ใบแดง</a:t>
            </a:r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			เพิกถอนสิทธิเลือกตั้ง ๑๐ ปี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387442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F6647B7-2FBC-451B-9DD1-6BE6167C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-116957"/>
            <a:ext cx="10364451" cy="1297171"/>
          </a:xfrm>
        </p:spPr>
        <p:txBody>
          <a:bodyPr>
            <a:normAutofit/>
          </a:bodyPr>
          <a:lstStyle/>
          <a:p>
            <a:pPr algn="l"/>
            <a:r>
              <a:rPr lang="th-TH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การคัดค้านการเลือกตั้ง</a:t>
            </a:r>
            <a:endParaRPr lang="en-US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72D472D-DE7B-4E1D-92AF-4E469E900D7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82502"/>
            <a:ext cx="10363826" cy="7283303"/>
          </a:xfrm>
        </p:spPr>
        <p:txBody>
          <a:bodyPr>
            <a:noAutofit/>
          </a:bodyPr>
          <a:lstStyle/>
          <a:p>
            <a:pPr lvl="1"/>
            <a:r>
              <a:rPr lang="th-TH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ยื่นคัดค้าน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ต่อ กกต.ตั้งแต่วันที่ประกาศให้มีการเลือกตั้งจนถึง ๓๐ วัน นับแต่วันประกาศผลการเลือกตั้ง</a:t>
            </a:r>
          </a:p>
          <a:p>
            <a:pPr lvl="1"/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เว้นแต่การคัดค้าน เกี่ยวกับ</a:t>
            </a:r>
          </a:p>
          <a:p>
            <a:pPr lvl="2"/>
            <a:r>
              <a:rPr lang="th-TH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ในการเลือกตั้งของผู้สมัคร หรือการยื่นบัญชีรายรับและรายจ่ายในการเลือกตั้งของผู้สมัคร ยื่นคัดค้านได้ตั้งแต่วันเลือกตั้งจนถึง ๑๘๐ วัน นับแต่วันประกาศผลการเลือกตั้ง</a:t>
            </a:r>
          </a:p>
          <a:p>
            <a:pPr lvl="2"/>
            <a:r>
              <a:rPr lang="th-TH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การนับคะแนน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ให้คัดค้านในระหว่างเวลาที่ยังนับคะแนนไม่แล้วเสร็จ หรือในกรณีคัดค้าน</a:t>
            </a:r>
            <a:r>
              <a:rPr lang="th-TH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การรวมคะแนน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ให้คัดค้าน</a:t>
            </a:r>
            <a:r>
              <a:rPr lang="th-TH" sz="36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ก่อนประกาศ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ผลการนับคะแนนที่หน่วยเลือกตั้ง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6313618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0140206-C2B7-4A5F-8AA4-200306056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353773"/>
            <a:ext cx="10364451" cy="975297"/>
          </a:xfrm>
        </p:spPr>
        <p:txBody>
          <a:bodyPr>
            <a:normAutofit/>
          </a:bodyPr>
          <a:lstStyle/>
          <a:p>
            <a:r>
              <a:rPr lang="th-TH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การประกาศผลการเลือกตั้ง</a:t>
            </a:r>
            <a:endParaRPr lang="en-US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4154FBC-2EF8-45D7-8600-4F1FDB7E41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87079" y="1716946"/>
            <a:ext cx="10989896" cy="4045901"/>
          </a:xfrm>
        </p:spPr>
        <p:txBody>
          <a:bodyPr>
            <a:noAutofit/>
          </a:bodyPr>
          <a:lstStyle/>
          <a:p>
            <a:r>
              <a:rPr lang="th-TH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การเลือกตั้งเป็นไปโดยสุจริตและเที่ยงธรรม</a:t>
            </a:r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	ภายใน ๓๐ วัน นับแต่วันเลือกตั้ง</a:t>
            </a:r>
          </a:p>
          <a:p>
            <a:r>
              <a:rPr lang="th-TH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การเลือกตั้งมิได้เป็นไปโดยสุจริตและเที่ยงธรรม</a:t>
            </a:r>
            <a:r>
              <a:rPr lang="th-TH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	ภายใน ๖๐ วัน นับแต่วันเลือกตั้ง</a:t>
            </a:r>
          </a:p>
          <a:p>
            <a:pPr lvl="1"/>
            <a:r>
              <a:rPr lang="th-TH" sz="4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การประกาศผลการเลือกตั้งไม่เป็นการตัดอำนาจและหน้าที่ของ กกต.</a:t>
            </a:r>
          </a:p>
          <a:p>
            <a:pPr marL="457200" lvl="1" indent="0">
              <a:buNone/>
            </a:pPr>
            <a:r>
              <a:rPr lang="th-TH" sz="4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ที่จะดำเนินการสืบสวน ไต่สวน หรือวินิจฉัย เมื่อมีเหตุอันควรสงสัย</a:t>
            </a:r>
          </a:p>
          <a:p>
            <a:pPr marL="457200" lvl="1" indent="0">
              <a:buNone/>
            </a:pPr>
            <a:r>
              <a:rPr lang="th-TH" sz="4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 ว่าการเลือกตั้งมิได้เป็นไปโดยสุจริตหรือเที่ยงธรรม</a:t>
            </a:r>
            <a:endParaRPr lang="en-US" sz="4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964067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ACCB704-4CED-474F-AF81-559502F5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39580"/>
          </a:xfrm>
        </p:spPr>
        <p:txBody>
          <a:bodyPr>
            <a:normAutofit/>
          </a:bodyPr>
          <a:lstStyle/>
          <a:p>
            <a:r>
              <a:rPr lang="th-TH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เงื่อนไขการประกาศผลการเลือกตั้ง</a:t>
            </a:r>
            <a:endParaRPr lang="en-US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1DC19F7-2A28-4CBD-A1C8-45B37B3621C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7016"/>
            <a:ext cx="10363826" cy="4584357"/>
          </a:xfrm>
        </p:spPr>
        <p:txBody>
          <a:bodyPr>
            <a:normAutofit lnSpcReduction="10000"/>
          </a:bodyPr>
          <a:lstStyle/>
          <a:p>
            <a:r>
              <a:rPr lang="th-TH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กรณี ผู้สมัครรับเลือกตั้งมากกว่าจำนวน </a:t>
            </a:r>
            <a:r>
              <a:rPr lang="th-TH" sz="4400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ส.ถ</a:t>
            </a:r>
            <a:r>
              <a:rPr lang="th-TH" sz="4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./ผ.ถ.ที่จะพึงมี</a:t>
            </a:r>
          </a:p>
          <a:p>
            <a:pPr lvl="1"/>
            <a:r>
              <a:rPr lang="th-TH" sz="4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๑. คะแนนมากที่สุด</a:t>
            </a:r>
          </a:p>
          <a:p>
            <a:pPr lvl="1"/>
            <a:r>
              <a:rPr lang="th-TH" sz="4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๒.ได้รับคะแนนมากกว่าคะแนนที่ไม่เลือกผู้ใด</a:t>
            </a:r>
          </a:p>
          <a:p>
            <a:pPr lvl="1"/>
            <a:r>
              <a:rPr lang="th-TH" sz="4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๓.หากไม่มีผู้สมัครใดได้คะแนนตามข้อ ๒</a:t>
            </a:r>
          </a:p>
          <a:p>
            <a:pPr lvl="1"/>
            <a:r>
              <a:rPr lang="th-TH" sz="4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๔.ให้ ผอ.กกต.จว.ประกาศให้มีการเลือกตั้งใหม่/รับสมัครใหม่/ผู้สมัครเดิมไม่มีสิทธิสมัคร</a:t>
            </a:r>
            <a:endParaRPr lang="en-US" sz="4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79298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DD21A63-C090-4571-94DD-8F37AF50D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60856"/>
          </a:xfrm>
        </p:spPr>
        <p:txBody>
          <a:bodyPr>
            <a:normAutofit/>
          </a:bodyPr>
          <a:lstStyle/>
          <a:p>
            <a:pPr algn="l"/>
            <a:r>
              <a:rPr lang="th-TH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กรณีที่ผู้สมัครรับเลือกตั้ง เท่ากับจำนวน </a:t>
            </a:r>
            <a:r>
              <a:rPr lang="th-TH" sz="4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ส.ถ</a:t>
            </a:r>
            <a:r>
              <a:rPr lang="th-TH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./ผ.ถ.ที่จะพึงมี</a:t>
            </a:r>
            <a:endParaRPr lang="en-US" sz="4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FDF6310-4F78-4C5C-8B1E-7021C6DD835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79374"/>
            <a:ext cx="10363826" cy="4670853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๑. คะแนนไม่น้อยกว่าร้อยละ ๑๐ ของผู้มีสิทธิในเขต</a:t>
            </a:r>
          </a:p>
          <a:p>
            <a:r>
              <a:rPr lang="th-TH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๒. ได้คะแนนมากกว่าคะแนนที่ไม่เลือกผู้ใด</a:t>
            </a:r>
          </a:p>
          <a:p>
            <a:r>
              <a:rPr lang="th-TH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๓. หากไม่มีผู้ใดได้รับเลือกตั้ง</a:t>
            </a:r>
          </a:p>
          <a:p>
            <a:r>
              <a:rPr lang="th-TH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๔. ให้ ผอ.กกต.จว.ประกาศให้มีการเลือกตั้งใหม่ (ผู้ที่ได้คะแนนน้อยกว่าข้อ ๒ ไม่มีสิทธิสมัคร)</a:t>
            </a:r>
            <a:endParaRPr lang="en-US" sz="4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02095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8E258A4-3273-42FD-9BF2-83CF954D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263" y="-1157120"/>
            <a:ext cx="10364451" cy="159617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B04DED1-08BE-4017-908B-27802C3A64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871870"/>
            <a:ext cx="10363826" cy="4919330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(๖) ต้องคำพิพากษาให้จำคุกและถูกคุมขังอยู่โดยหมายของศาล</a:t>
            </a:r>
          </a:p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(๗) เคยได้รับโทษจำคุกโดยได้พ้นโทษมายังไม่ถึง ๕ ปี นับถึงวันเลือกตั้ง   เว้นแต่ความผิดอันได้กระทำโดยประมาทหรือความผิดลหุโทษ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(๘) เคยถูกสั่งให้พ้นจากราชการ หน่วยงานของรัฐ หรือรัฐวิสาหกิจเพราะทุจริตต่อหน้าที่หรือถือว่ากระทำการทุจริตหรือประพฤติมิชอบในวงราชการ</a:t>
            </a:r>
            <a:endParaRPr lang="en-US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493196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80C2D0-58C2-4B9A-B5CC-810F6977D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12575"/>
          </a:xfrm>
        </p:spPr>
        <p:txBody>
          <a:bodyPr>
            <a:normAutofit/>
          </a:bodyPr>
          <a:lstStyle/>
          <a:p>
            <a:pPr algn="l"/>
            <a:r>
              <a:rPr lang="th-TH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การเลือกตั้งใหม่ (กรณีไม่มีผู้ใดได้รับเลือกตั้ง)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E0DE408-7833-4BF7-953D-40A87951B9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h-TH" sz="4000" dirty="0"/>
              <a:t>กรณีสมาชิกสภาท้องถิ่น ให้ดำเนินการจัดการเลือกตั้งอีกครั้งหนึ่ง</a:t>
            </a:r>
          </a:p>
          <a:p>
            <a:endParaRPr lang="th-TH" sz="4000" dirty="0"/>
          </a:p>
          <a:p>
            <a:r>
              <a:rPr lang="th-TH" sz="4000" dirty="0"/>
              <a:t>กรณีผู้บริหารท้องถิ่น ให้ดำเนินการจัดการเลือกตั้งจนกว่าจะมีผู้ได้รับ</a:t>
            </a:r>
            <a:r>
              <a:rPr lang="th-TH" sz="4000"/>
              <a:t>การเลือกตั้ง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661388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AAB506B-6172-41F2-8626-2F532C6F9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309137"/>
          </a:xfrm>
        </p:spPr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ในช่วงสถานการณ์การแพร่ระบาดของโรคติดต่อไวรัสโค</a:t>
            </a:r>
            <a:r>
              <a:rPr lang="th-TH" sz="4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โร</a:t>
            </a:r>
            <a:r>
              <a:rPr lang="th-TH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น่า ๒๐๑๙</a:t>
            </a:r>
            <a:endParaRPr lang="en-US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AFA9D46-AB7B-4FB3-B1C3-BB980F5542A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67340"/>
          </a:xfrm>
        </p:spPr>
        <p:txBody>
          <a:bodyPr>
            <a:normAutofit/>
          </a:bodyPr>
          <a:lstStyle/>
          <a:p>
            <a:r>
              <a:rPr lang="th-TH" sz="4400" dirty="0">
                <a:solidFill>
                  <a:schemeClr val="bg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  </a:t>
            </a:r>
            <a:r>
              <a:rPr lang="th-TH" sz="4400" b="1" dirty="0">
                <a:solidFill>
                  <a:schemeClr val="bg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กำหนดหลักเกณฑ์ ดังนี้</a:t>
            </a:r>
          </a:p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๑) กำหนดจำนวนผู้มีสิทธิเลือกตั้งต่อหน่วยเลือกตั้งให้น้อยลงเพื่อลดความแออัดของผู้มาใช้สิทธิเลือกตั้ง</a:t>
            </a:r>
          </a:p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๒) การจัดระยะห่างของผู้มีสิทธิเลือกตั้งที่มาใช้สิทธิเลือกตั้ง    ก่อนเข้าไปยังที่เลือกตั้ง</a:t>
            </a:r>
            <a:endParaRPr lang="en-US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595083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075DE55-0182-470A-940A-2C1C4994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3409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37C87E8-B627-4873-9260-83723D20188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963828"/>
            <a:ext cx="10363826" cy="4827372"/>
          </a:xfrm>
        </p:spPr>
        <p:txBody>
          <a:bodyPr>
            <a:normAutofit lnSpcReduction="10000"/>
          </a:bodyPr>
          <a:lstStyle/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๓) จัดให้มี อสม.เพื่อทำหน้าที่คัดกรองในการตรวจวัดอุณหภูมิผู้มาใช้สิทธิบริเวณหน้าที่เลือกตั้ง</a:t>
            </a:r>
          </a:p>
          <a:p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๔) กรณีพบว่าผู้มีสิทธิเลือกตั้งมีอุณหภูมิสูงกว่า ๓๗.๕ องศาเซลเซียส จะให้แยกใช้สิทธิลงคะแนนในคูหาพิเศษซึ่งอยู่บริเวณหน่วยเลือกตั้งเดียวกันเพ</a:t>
            </a:r>
            <a:r>
              <a:rPr lang="th-TH" sz="44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ื่</a:t>
            </a:r>
            <a:r>
              <a:rPr lang="th-TH" sz="4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อมิให้ปะปนกับผู้มีสิทธิเลืออกตั้งอื่น และ อสม.จะมีการรายงานตามขั้นตอนของสาธารณสุขต่อไป</a:t>
            </a:r>
            <a:endParaRPr lang="en-US" sz="4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3054593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B40682-604E-4AE1-80B3-EF3E0477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3082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787CC40-4EF6-447F-AE52-F96EE67563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98606"/>
            <a:ext cx="10363826" cy="4592594"/>
          </a:xfrm>
        </p:spPr>
        <p:txBody>
          <a:bodyPr>
            <a:normAutofit lnSpcReduction="10000"/>
          </a:bodyPr>
          <a:lstStyle/>
          <a:p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๕) จัดให้มีเจลแอกอ</a:t>
            </a:r>
            <a:r>
              <a:rPr lang="th-TH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ฮอล์</a:t>
            </a:r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สำหรับผู้มาใช้สิทธิเลือกตั้งได้ล้างมือ ก่อนเข้าไปในที่เลือกตั้ง ที่โต๊ะตรวจสอบบัญชีรายชื่อและรับมอบบัตรเลือกตั้งรวมถึงก่อนออกจากที่เลือกตั้ง</a:t>
            </a:r>
          </a:p>
          <a:p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๖) ผู้มีสิทธิเลือกตั้งต้องสวมหน้ากากอนามันตลอดเวลาที่อยู่ในบริเวณหน่วยเลือกตั้ง</a:t>
            </a:r>
          </a:p>
          <a:p>
            <a:r>
              <a:rPr lang="th-TH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๗) ทำความสะอาดอุปกรณ์ในหน่วยเลือกตั้ง</a:t>
            </a:r>
            <a:r>
              <a:rPr lang="th-TH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ตามเวลาที่กำหนด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785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A98967E-1799-4FF7-99A1-F9602F605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CBE7100-A181-4D86-A2C7-23338E5B46A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3915"/>
            <a:ext cx="10363826" cy="6528391"/>
          </a:xfrm>
        </p:spPr>
        <p:txBody>
          <a:bodyPr>
            <a:normAutofit fontScale="85000" lnSpcReduction="10000"/>
          </a:bodyPr>
          <a:lstStyle/>
          <a:p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43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(๙) เคยต้องคำพิพากษาหรือคำสั่งอันถึงที่สุดให้ทรัพย์สินตกเป็นของแผ่นดิน  เพราะร่ำรวยผิดปกติหรือเคยต้องคำพิพากษาอันถึงที่สุดให้ลงโทษจำคุก       เพราะกระทำความผิดตามกฎหมายว่าด้วยการป้องกันและปราบปรามการทุจริต</a:t>
            </a:r>
          </a:p>
          <a:p>
            <a:r>
              <a:rPr lang="th-TH" sz="43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(๑๐) เคยต้องคำพิพากษาอันถึงที่สุดว่ากระทำความผิดต่อตำแหน่งหน้าที่ราชการหรือต่อตำแหน่งหน้าที่ในการยุติธรรม หรือกระทำความผิดตามกฎหมายว่าด้วยความผิดของพนักงานในองค์การหรือหน่วยงานของรัฐ หรือความผิดเกี่ยวกับทรัพย์ที่ได้กระทำโดยทุจริตตามประมวลกฎหมายอาญา ความผิดตามกฎหมายที่ว่าด้วย</a:t>
            </a:r>
            <a:endParaRPr lang="en-US" sz="43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559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B42651D-9EA6-4F00-AC4A-9FC41992E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-798089"/>
            <a:ext cx="10364451" cy="159617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BE7EB42-7EF1-4E8C-92BD-B008A351B55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719045"/>
            <a:ext cx="10363826" cy="5479736"/>
          </a:xfrm>
        </p:spPr>
        <p:txBody>
          <a:bodyPr>
            <a:normAutofit/>
          </a:bodyPr>
          <a:lstStyle/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การกู้ยืมเงินที่เป็นการฉ้อโกงประชาชน กฎหมายว่าด้วยยาเสพติดในความผิดฐานเป็นผู้ผลิต นำเข้า ส่งออก หรือผู้ค้า กฎหมายว่าด้วยการพนันในความผิดฐานเป็นเจ้ามือหรือเจ้าสำนัก กฎหมายว่าด้วยการป้องกันและปราบปรามการค้ามนุษย์ หรือกฎหมายว่าด้วยการป้องกันและปราบปรามการฟอกเงินในความผิดฐานฟอกเงิน</a:t>
            </a:r>
          </a:p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(๑๑) เคยต้องคำพิพากษาอันถึงที่สุดว่ากระทำการอันเป็นการทุจริตใน    การเลือกตั้ง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84407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17875D7-7419-4CC1-9235-45EC205F1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4FFEABB-4510-4F77-AA44-69A07B6363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618517"/>
            <a:ext cx="10363826" cy="5877975"/>
          </a:xfrm>
        </p:spPr>
        <p:txBody>
          <a:bodyPr>
            <a:normAutofit/>
          </a:bodyPr>
          <a:lstStyle/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(๑๒) เป็นข้าราชการซึ่งมีตำแหน่งหรือเงินเดือนประจำ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(๑๓) เป็นสมาชิกสภาผู้แทนราษฎร สมาชิกวุฒิสภา สมาชิกสภาท้องถิ่น หรือผู้บริหารท้องถิ่น</a:t>
            </a:r>
          </a:p>
          <a:p>
            <a:r>
              <a:rPr lang="th-TH" sz="4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(๑๔) เป็นพนักงานหรือลูกจ้างของส่วนราชการ หน่วยงานของรัฐ รัฐวิสาหกิจ หรือราชการส่วนท้องถิ่น หรือเป็นเจ้าหน้าที่อื่นของรัฐ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(๑๕) เป็นตุลาการศาลรัฐธรรมนูญ หรือผู้ดำรงตำแหน่งในองค์กรอิสระ</a:t>
            </a:r>
          </a:p>
          <a:p>
            <a:r>
              <a:rPr lang="th-TH" sz="4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(๑๖) อยู่ในระหว่างต้องห้ามมิให้ดำรงตำแหน่งทางการเมือง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79948050"/>
      </p:ext>
    </p:extLst>
  </p:cSld>
  <p:clrMapOvr>
    <a:masterClrMapping/>
  </p:clrMapOvr>
</p:sld>
</file>

<file path=ppt/theme/theme1.xml><?xml version="1.0" encoding="utf-8"?>
<a:theme xmlns:a="http://schemas.openxmlformats.org/drawingml/2006/main" name="หยดน้ำ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TM04033925[[fn=หยดน้ำ]]</Template>
  <TotalTime>810</TotalTime>
  <Words>4324</Words>
  <Application>Microsoft Office PowerPoint</Application>
  <PresentationFormat>แบบจอกว้าง</PresentationFormat>
  <Paragraphs>300</Paragraphs>
  <Slides>63</Slides>
  <Notes>62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63</vt:i4>
      </vt:variant>
    </vt:vector>
  </HeadingPairs>
  <TitlesOfParts>
    <vt:vector size="68" baseType="lpstr">
      <vt:lpstr>Arial</vt:lpstr>
      <vt:lpstr>Calibri</vt:lpstr>
      <vt:lpstr>TH SarabunPSK</vt:lpstr>
      <vt:lpstr>Tw Cen MT</vt:lpstr>
      <vt:lpstr>หยดน้ำ</vt:lpstr>
      <vt:lpstr>การเลือกตั้งนายกองค์การบริหารส่วนตำบล  และสมาชิกสภาองค์การบริหารส่วนตำบล</vt:lpstr>
      <vt:lpstr>งานนำเสนอ PowerPoint</vt:lpstr>
      <vt:lpstr>งานนำเสนอ PowerPoint</vt:lpstr>
      <vt:lpstr> ๒.ลักษณะต้องห้ามมิให้ใช้สิทธิสมัครรับเลือกตั้ง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 ๓.การสมัครรับเลือกตั้ง</vt:lpstr>
      <vt:lpstr> ๓.๑ หลักฐานและเอกสารประกอบการยื่นใบสมัครรับเลือกตั้ง</vt:lpstr>
      <vt:lpstr>งานนำเสนอ PowerPoint</vt:lpstr>
      <vt:lpstr>๓.๒ ค่าธรรมเนียมการสมัครรับเลือกตั้ง</vt:lpstr>
      <vt:lpstr>วิธีการหาเสียงและลักษณะต้องห้ามในการหาเสียงเลือกตั้งสมาชิกสภาท้องถิ่นหรือผู้บริหารท้องถิ่น</vt:lpstr>
      <vt:lpstr>๒.ข้อห้ามในการหาเสียง</vt:lpstr>
      <vt:lpstr>งานนำเสนอ PowerPoint</vt:lpstr>
      <vt:lpstr>งานนำเสนอ PowerPoint</vt:lpstr>
      <vt:lpstr>(๓) การจัดยานพาหนะนำผู้มีสิทธิเลือกตั้งไปยังที่เลือกตั้ง เพื่อไปลงคะแนน </vt:lpstr>
      <vt:lpstr>งานนำเสนอ PowerPoint</vt:lpstr>
      <vt:lpstr>งานนำเสนอ PowerPoint</vt:lpstr>
      <vt:lpstr>ระเบียบคณะกรรมการการเลือกตั้งว่าด้วยการหาเสียงและลักษณะต้องห้ามในการหาเสียงเลือกตั้งสมาชิกสภาท้องถิ่นหรือผู้บริหารท้องถิ่น พ.ศ.๒๕๖๓</vt:lpstr>
      <vt:lpstr>งานนำเสนอ PowerPoint</vt:lpstr>
      <vt:lpstr>การแจ้งวิธีการหาเสียงเลือกตั้งโดยวิธีการทางอิเล็กทรอนิกส์ </vt:lpstr>
      <vt:lpstr>บุคคลซึ่งมิใช่ผู้สมัครใช้จ่ายในการหาเสียงเลือกตั้งโดยวิธีการทางอิเล็กทรอนิกส์ รวมแล้วเกินกว่าห้าพันบาท ต้องแจ้งให้ผู้สมัครทราบ และผู้สมัครต้องแจ้งให้ ผอ.กกต.จว.ทราบ เพื่อรวมเป็นค่าใช้จ่าย</vt:lpstr>
      <vt:lpstr>แจ้งรายละเอียดตามแบบที่กำหนด</vt:lpstr>
      <vt:lpstr>การดำเนินการเกี่ยวกับการหาเสียงเลือกตั้งโดยวิธีการทางอิเล็กทรอนิกส์ ที่ไม่ถูกต้อง</vt:lpstr>
      <vt:lpstr>ผู้ช่วยหาเสียง</vt:lpstr>
      <vt:lpstr>งานนำเสนอ PowerPoint</vt:lpstr>
      <vt:lpstr>การปิดประกาศเกี่ยวกับการหาเสียงเลือกตั้งและติดแผ่นป้ายเกี่ยวกับการ หาเสียงเลือกตั้ง</vt:lpstr>
      <vt:lpstr>งานนำเสนอ PowerPoint</vt:lpstr>
      <vt:lpstr>ลักษณะต้องห้ามในการหาเสียงเลือกตั้ง</vt:lpstr>
      <vt:lpstr>งานนำเสนอ PowerPoint</vt:lpstr>
      <vt:lpstr>งานนำเสนอ PowerPoint</vt:lpstr>
      <vt:lpstr>ประกาศคณะกรรมการการเลือกตั้ง เรื่อง ประเภทของค่าใช้จ่ายในการเลือกตั้งสมาชิกสภาท้องถิ่นหรือผู้บริหารท้องถิ่น พ.ศ.๒๕๖๓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๒. ระยะเวลาในการนำรายการการใช้จ่ายมารวมเป็นค่าใช้จ่ายในการเลือกตั้งของผู้สมัครรับเลือกตั้ง</vt:lpstr>
      <vt:lpstr>๓. การกำหนดจำนวนเงินค่าใช้จ่ายในการเลือกตั้ง</vt:lpstr>
      <vt:lpstr>กรณีที่มีการเลือกตั้งใหม่ก่อนประกาศผลการเลือกตั้ง และไม่มีการรับสมัครใหม่ ใช้จ่ายได้ไม่เกิน ๑ ใน ๓  </vt:lpstr>
      <vt:lpstr>๔.การยื่นบัญชีรายรับและรายจ่ายในการเลือกตั้ง</vt:lpstr>
      <vt:lpstr>๕.บทกำหนดโทษ</vt:lpstr>
      <vt:lpstr>๖.การเตรียมตัวของผู้สมัครรับเลือกตั้ง</vt:lpstr>
      <vt:lpstr>งานนำเสนอ PowerPoint</vt:lpstr>
      <vt:lpstr>งานนำเสนอ PowerPoint</vt:lpstr>
      <vt:lpstr>งานนำเสนอ PowerPoint</vt:lpstr>
      <vt:lpstr>การดำเนินการการณีการเลือกตั้งมิได้เป็นไปโดยสุจริตและเที่ยงธรรม</vt:lpstr>
      <vt:lpstr>หลังประกาศผลการเลือกตั้ง ( กกต.ยื่นคำร้องต่อศาลอุทธรณ์เพื่อพิจารณา)</vt:lpstr>
      <vt:lpstr>การคัดค้านการเลือกตั้ง</vt:lpstr>
      <vt:lpstr>การประกาศผลการเลือกตั้ง</vt:lpstr>
      <vt:lpstr>เงื่อนไขการประกาศผลการเลือกตั้ง</vt:lpstr>
      <vt:lpstr>กรณีที่ผู้สมัครรับเลือกตั้ง เท่ากับจำนวน ส.ถ./ผ.ถ.ที่จะพึงมี</vt:lpstr>
      <vt:lpstr>การเลือกตั้งใหม่ (กรณีไม่มีผู้ใดได้รับเลือกตั้ง)</vt:lpstr>
      <vt:lpstr>ในช่วงสถานการณ์การแพร่ระบาดของโรคติดต่อไวรัสโคโรน่า ๒๐๑๙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การเลือกตั้งนายกองค์การบริหารส่วนตำบล และสมาชิกสภาองค์การบริหารส่วนตำบล</dc:title>
  <dc:creator>PKMAN</dc:creator>
  <cp:lastModifiedBy>PKMAN</cp:lastModifiedBy>
  <cp:revision>129</cp:revision>
  <cp:lastPrinted>2021-09-30T05:39:12Z</cp:lastPrinted>
  <dcterms:created xsi:type="dcterms:W3CDTF">2021-06-18T06:11:52Z</dcterms:created>
  <dcterms:modified xsi:type="dcterms:W3CDTF">2021-09-30T06:49:20Z</dcterms:modified>
</cp:coreProperties>
</file>